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89" r:id="rId1"/>
  </p:sldMasterIdLst>
  <p:notesMasterIdLst>
    <p:notesMasterId r:id="rId20"/>
  </p:notesMasterIdLst>
  <p:sldIdLst>
    <p:sldId id="2329" r:id="rId2"/>
    <p:sldId id="4036" r:id="rId3"/>
    <p:sldId id="4055" r:id="rId4"/>
    <p:sldId id="4056" r:id="rId5"/>
    <p:sldId id="4057" r:id="rId6"/>
    <p:sldId id="4060" r:id="rId7"/>
    <p:sldId id="4067" r:id="rId8"/>
    <p:sldId id="637" r:id="rId9"/>
    <p:sldId id="644" r:id="rId10"/>
    <p:sldId id="645" r:id="rId11"/>
    <p:sldId id="646" r:id="rId12"/>
    <p:sldId id="4069" r:id="rId13"/>
    <p:sldId id="409" r:id="rId14"/>
    <p:sldId id="4058" r:id="rId15"/>
    <p:sldId id="4059" r:id="rId16"/>
    <p:sldId id="4061" r:id="rId17"/>
    <p:sldId id="4064" r:id="rId18"/>
    <p:sldId id="4068" r:id="rId19"/>
  </p:sldIdLst>
  <p:sldSz cx="12192000" cy="6858000"/>
  <p:notesSz cx="6858000" cy="9144000"/>
  <p:embeddedFontLst>
    <p:embeddedFont>
      <p:font typeface="Noto Sans KR Medium" panose="020B0600000101010101" charset="-127"/>
      <p:regular r:id="rId21"/>
    </p:embeddedFont>
    <p:embeddedFont>
      <p:font typeface="Pretendard" panose="020B0600000101010101" charset="-127"/>
      <p:regular r:id="rId22"/>
      <p:bold r:id="rId23"/>
    </p:embeddedFont>
    <p:embeddedFont>
      <p:font typeface="Pretendard ExtraBold" panose="020B0600000101010101" charset="-127"/>
      <p:bold r:id="rId24"/>
    </p:embeddedFont>
    <p:embeddedFont>
      <p:font typeface="Pretendard Medium" panose="020B0600000101010101" charset="-127"/>
      <p:regular r:id="rId25"/>
    </p:embeddedFont>
    <p:embeddedFont>
      <p:font typeface="Pretendard SemiBold" panose="020B0600000101010101" charset="-127"/>
      <p:regular r:id="rId26"/>
      <p:bold r:id="rId27"/>
    </p:embeddedFont>
    <p:embeddedFont>
      <p:font typeface="Spoqa Han Sans Neo" panose="020B0600000101010101" charset="-127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Roboto" panose="02000000000000000000" pitchFamily="2" charset="0"/>
      <p:regular r:id="rId33"/>
      <p:bold r:id="rId34"/>
      <p:italic r:id="rId35"/>
      <p:boldItalic r:id="rId36"/>
    </p:embeddedFont>
    <p:embeddedFont>
      <p:font typeface="Roboto Black" panose="02000000000000000000" pitchFamily="2" charset="0"/>
      <p:bold r:id="rId37"/>
      <p:boldItalic r:id="rId38"/>
    </p:embeddedFont>
    <p:embeddedFont>
      <p:font typeface="Roboto Light" panose="02000000000000000000" pitchFamily="2" charset="0"/>
      <p:regular r:id="rId39"/>
      <p:italic r:id="rId40"/>
    </p:embeddedFont>
    <p:embeddedFont>
      <p:font typeface="Roboto Medium" panose="02000000000000000000" pitchFamily="2" charset="0"/>
      <p:regular r:id="rId41"/>
      <p:italic r:id="rId42"/>
    </p:embeddedFont>
    <p:embeddedFont>
      <p:font typeface="맑은 고딕" panose="020B0503020000020004" pitchFamily="50" charset="-127"/>
      <p:regular r:id="rId43"/>
      <p:bold r:id="rId44"/>
    </p:embeddedFont>
    <p:embeddedFont>
      <p:font typeface="배달의민족 주아" panose="02020603020101020101" pitchFamily="18" charset="-127"/>
      <p:regular r:id="rId45"/>
    </p:embeddedFont>
    <p:embeddedFont>
      <p:font typeface="한컴 말랑말랑 Regular" panose="020F0303000000000000" pitchFamily="50" charset="-127"/>
      <p:regular r:id="rId4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34156E6D-9CBB-4140-A2C0-78453328FFC0}">
          <p14:sldIdLst>
            <p14:sldId id="2329"/>
          </p14:sldIdLst>
        </p14:section>
        <p14:section name="데이터셋 구축" id="{37CB54FA-8EF2-4692-BCB0-5FA8E6D0C1DF}">
          <p14:sldIdLst>
            <p14:sldId id="4036"/>
            <p14:sldId id="4055"/>
            <p14:sldId id="4056"/>
            <p14:sldId id="4057"/>
            <p14:sldId id="4060"/>
          </p14:sldIdLst>
        </p14:section>
        <p14:section name="추락 검출 알고리즘" id="{626B8BFA-686E-4340-9AF3-72A13091C5E0}">
          <p14:sldIdLst>
            <p14:sldId id="4067"/>
          </p14:sldIdLst>
        </p14:section>
        <p14:section name="실제사례" id="{3B74B628-4500-4109-8B15-E3FD8A8E5AAE}">
          <p14:sldIdLst>
            <p14:sldId id="637"/>
            <p14:sldId id="644"/>
            <p14:sldId id="645"/>
            <p14:sldId id="646"/>
            <p14:sldId id="4069"/>
            <p14:sldId id="409"/>
            <p14:sldId id="4058"/>
            <p14:sldId id="4059"/>
            <p14:sldId id="4061"/>
            <p14:sldId id="4064"/>
            <p14:sldId id="40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4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FF"/>
    <a:srgbClr val="FFB2B2"/>
    <a:srgbClr val="FF7C80"/>
    <a:srgbClr val="C0D60C"/>
    <a:srgbClr val="448AD7"/>
    <a:srgbClr val="FF5050"/>
    <a:srgbClr val="FFDDDD"/>
    <a:srgbClr val="FFCCCC"/>
    <a:srgbClr val="00337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07" autoAdjust="0"/>
    <p:restoredTop sz="90000" autoAdjust="0"/>
  </p:normalViewPr>
  <p:slideViewPr>
    <p:cSldViewPr snapToGrid="0">
      <p:cViewPr varScale="1">
        <p:scale>
          <a:sx n="147" d="100"/>
          <a:sy n="147" d="100"/>
        </p:scale>
        <p:origin x="532" y="84"/>
      </p:cViewPr>
      <p:guideLst>
        <p:guide orient="horz" pos="404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14" d="100"/>
          <a:sy n="114" d="100"/>
        </p:scale>
        <p:origin x="3756" y="5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font" Target="fonts/font22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9.fntdata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45" Type="http://schemas.openxmlformats.org/officeDocument/2006/relationships/font" Target="fonts/font2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4" Type="http://schemas.openxmlformats.org/officeDocument/2006/relationships/font" Target="fonts/font2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font" Target="fonts/font23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46" Type="http://schemas.openxmlformats.org/officeDocument/2006/relationships/font" Target="fonts/font26.fntdata"/><Relationship Id="rId20" Type="http://schemas.openxmlformats.org/officeDocument/2006/relationships/notesMaster" Target="notesMasters/notesMaster1.xml"/><Relationship Id="rId41" Type="http://schemas.openxmlformats.org/officeDocument/2006/relationships/font" Target="fonts/font2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24542D3B-E243-40E7-A8F7-BEF6A31740A3}" type="datetimeFigureOut">
              <a:rPr lang="ko-KR" altLang="en-US" smtClean="0"/>
              <a:pPr/>
              <a:t>2025-02-05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837D2CF7-406A-4368-89C1-C4212AF0FAA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6059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8918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1391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5979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024545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6183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161125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6564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D2CF7-406A-4368-89C1-C4212AF0FAA3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8042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13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984335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864779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9648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4304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187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4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1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027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338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4167236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04931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5065560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5385295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4490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56704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3381231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77754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7407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065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2755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82038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622944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02741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9995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95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  <a:ea typeface="한컴 말랑말랑 Regular" panose="020F0303000000000000" pitchFamily="50" charset="-127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  <a:ea typeface="한컴 말랑말랑 Regular" panose="020F0303000000000000" pitchFamily="50" charset="-127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02669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48270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03802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394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>
                <a:ea typeface="한컴 말랑말랑 Regular" panose="020F0303000000000000" pitchFamily="50" charset="-127"/>
              </a:defRPr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284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1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4936E720-DE5D-8128-CE78-0BC7D2884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ADC4E4F6-9415-46EC-98C0-5FCF587A96B5}" type="datetimeFigureOut">
              <a:rPr lang="ko-KR" altLang="en-US" smtClean="0"/>
              <a:pPr/>
              <a:t>2025-02-05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63C1F11-786C-2A1A-A2C1-C0320411B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8FB7CF-01D6-C11D-47B2-70E1D32D9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한컴 말랑말랑 Regular" panose="020F0303000000000000" pitchFamily="50" charset="-127"/>
              </a:defRPr>
            </a:lvl1pPr>
          </a:lstStyle>
          <a:p>
            <a:fld id="{5F3B7DB6-0343-4AF0-9934-63CCD310357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347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ea typeface="한컴 말랑말랑 Regular" panose="020F0303000000000000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873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  <p:sldLayoutId id="2147483715" r:id="rId26"/>
    <p:sldLayoutId id="2147483716" r:id="rId27"/>
    <p:sldLayoutId id="2147483685" r:id="rId28"/>
    <p:sldLayoutId id="2147483686" r:id="rId29"/>
    <p:sldLayoutId id="2147483687" r:id="rId30"/>
    <p:sldLayoutId id="2147483688" r:id="rId31"/>
    <p:sldLayoutId id="2147483717" r:id="rId32"/>
    <p:sldLayoutId id="2147483718" r:id="rId33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12" Type="http://schemas.openxmlformats.org/officeDocument/2006/relationships/image" Target="../media/image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7.png"/><Relationship Id="rId11" Type="http://schemas.openxmlformats.org/officeDocument/2006/relationships/image" Target="../media/image20.jpg"/><Relationship Id="rId5" Type="http://schemas.microsoft.com/office/2007/relationships/hdphoto" Target="../media/hdphoto2.wdp"/><Relationship Id="rId10" Type="http://schemas.openxmlformats.org/officeDocument/2006/relationships/image" Target="../media/image19.jpg"/><Relationship Id="rId4" Type="http://schemas.openxmlformats.org/officeDocument/2006/relationships/image" Target="../media/image16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2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microsoft.com/office/2007/relationships/hdphoto" Target="../media/hdphoto2.wdp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7.png"/><Relationship Id="rId3" Type="http://schemas.microsoft.com/office/2007/relationships/hdphoto" Target="../media/hdphoto2.wdp"/><Relationship Id="rId7" Type="http://schemas.openxmlformats.org/officeDocument/2006/relationships/image" Target="../media/image17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25.png"/><Relationship Id="rId11" Type="http://schemas.openxmlformats.org/officeDocument/2006/relationships/image" Target="../media/image5.png"/><Relationship Id="rId5" Type="http://schemas.openxmlformats.org/officeDocument/2006/relationships/image" Target="../media/image24.jpg"/><Relationship Id="rId10" Type="http://schemas.microsoft.com/office/2007/relationships/hdphoto" Target="../media/hdphoto4.wdp"/><Relationship Id="rId4" Type="http://schemas.openxmlformats.org/officeDocument/2006/relationships/image" Target="../media/image23.jp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>
              <a:ea typeface="한컴 말랑말랑 Regular" panose="020F0303000000000000" pitchFamily="50" charset="-127"/>
            </a:endParaRPr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628982" y="1813521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Noto Sans KR Medium"/>
              <a:ea typeface="한컴 말랑말랑 Regular" panose="020F0303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317942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2025.01.22  I 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70C0"/>
                </a:solidFill>
                <a:ea typeface="한컴 말랑말랑 Regular" panose="020F0303000000000000" pitchFamily="50" charset="-127"/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3873037" y="2431317"/>
            <a:ext cx="44726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4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AC046D-F020-418C-9804-D40609EC0E84}"/>
              </a:ext>
            </a:extLst>
          </p:cNvPr>
          <p:cNvSpPr txBox="1"/>
          <p:nvPr/>
        </p:nvSpPr>
        <p:spPr>
          <a:xfrm>
            <a:off x="8910487" y="3989583"/>
            <a:ext cx="1649811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SW</a:t>
            </a:r>
            <a:r>
              <a:rPr lang="ko-KR" altLang="en-US" sz="28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개발실</a:t>
            </a:r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구축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DCBB31-909B-4FE0-9FE4-B8BF41E3F20B}"/>
              </a:ext>
            </a:extLst>
          </p:cNvPr>
          <p:cNvSpPr txBox="1"/>
          <p:nvPr/>
        </p:nvSpPr>
        <p:spPr>
          <a:xfrm>
            <a:off x="86671" y="1260389"/>
            <a:ext cx="102188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연세대학교 생체역학연구실과의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(2019.05.01~2022.12.31)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 공동연구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[1]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통해 공사현장 일반작업동작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성인남성 총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명에 대해서 데이터셋 구축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생체역학연구실에서 자체 개발한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센서로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명은 세이프웨어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개발한 추락보호복 시제품으로 측정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86670" y="6352752"/>
            <a:ext cx="11355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[1]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한국산업기술평가관리원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안전보호복복합섬유산업육성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(R&amp;D), 20006386, 2019.05.01-2022.12.31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72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측정 센서 스펙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E519C4-3A4C-4C68-917D-1B335C801CBB}"/>
              </a:ext>
            </a:extLst>
          </p:cNvPr>
          <p:cNvSpPr txBox="1"/>
          <p:nvPr/>
        </p:nvSpPr>
        <p:spPr>
          <a:xfrm>
            <a:off x="0" y="6229641"/>
            <a:ext cx="113558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[2] 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Kim, Y., Jung, H., Koo, B., Kim, J., Kim, T., &amp; Nam, Y. (2020). Detection of Pre-Impact Falls from Heights Using an Inertial Measurement Unit Sensor.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Sensors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, </a:t>
            </a:r>
            <a:r>
              <a:rPr lang="en-US" altLang="ko-KR" sz="16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20</a:t>
            </a:r>
            <a:r>
              <a:rPr lang="en-US" altLang="ko-KR" sz="1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한컴 말랑말랑 Regular" panose="020F0303000000000000" pitchFamily="50" charset="-127"/>
                <a:cs typeface="Times New Roman" panose="02020603050405020304" pitchFamily="18" charset="0"/>
              </a:rPr>
              <a:t>(18), 5388. https://doi.org/10.3390/s20185388</a:t>
            </a:r>
            <a:endParaRPr lang="ko-KR" altLang="en-US" sz="16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124E28EF-57C4-4777-A529-9DB4ABD6C2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2081" y="1292123"/>
            <a:ext cx="6055692" cy="447107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1" y="1260389"/>
            <a:ext cx="102188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IMU: MPU-9250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±16g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각속도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±2000dps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지자기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±4800uT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샘플링 주파수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100Hz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71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6375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(2019.05.01.~2019.12.31.)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1041849-201911-BM-166-01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C7262C3-0F5C-45CF-985F-F976D2AB36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1" b="1324"/>
          <a:stretch/>
        </p:blipFill>
        <p:spPr>
          <a:xfrm>
            <a:off x="7339608" y="3143187"/>
            <a:ext cx="4208726" cy="313791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02B7539-E01C-4968-969A-75C6B14D8A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2537" y="4252536"/>
            <a:ext cx="6515470" cy="20285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E8A2757-E605-4F57-8DD0-256B55FF9AE1}"/>
              </a:ext>
            </a:extLst>
          </p:cNvPr>
          <p:cNvSpPr txBox="1"/>
          <p:nvPr/>
        </p:nvSpPr>
        <p:spPr>
          <a:xfrm>
            <a:off x="2114467" y="3913982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DB114B-EFD2-4E43-97B3-BE480EB28D7A}"/>
              </a:ext>
            </a:extLst>
          </p:cNvPr>
          <p:cNvSpPr txBox="1"/>
          <p:nvPr/>
        </p:nvSpPr>
        <p:spPr>
          <a:xfrm>
            <a:off x="7771055" y="6281099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1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468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79699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(2020.05.01.~2020.12.31.)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018535F8-2B5F-4054-A420-684100852E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4941" y="3213100"/>
            <a:ext cx="5190581" cy="267434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FE8C8A3A-1033-4A17-B7A5-2231F50DD5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6478" y="3213100"/>
            <a:ext cx="5837252" cy="34710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543008-3713-4C4A-AA86-81C66D048EC9}"/>
              </a:ext>
            </a:extLst>
          </p:cNvPr>
          <p:cNvSpPr txBox="1"/>
          <p:nvPr/>
        </p:nvSpPr>
        <p:spPr>
          <a:xfrm>
            <a:off x="1877556" y="2874546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189031-CC4F-49D8-B153-C32BB6C81C41}"/>
              </a:ext>
            </a:extLst>
          </p:cNvPr>
          <p:cNvSpPr txBox="1"/>
          <p:nvPr/>
        </p:nvSpPr>
        <p:spPr>
          <a:xfrm>
            <a:off x="7190147" y="5902778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2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051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 목록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</a:t>
            </a:r>
            <a:r>
              <a:rPr lang="en-US" altLang="ko-KR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(2022.05.01.~2022.12.31.)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IRB No. 1041849-202004-BM-042-02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피험자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20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건강한 성인 남성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명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실험동작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17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전도동작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추락동작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 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 씩 반복 측정 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</a:t>
            </a:r>
            <a:r>
              <a:rPr lang="ko-KR" altLang="en-US" sz="2000" b="1" u="sng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시제품 착용하여 실험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1685FA6-0BBB-4901-887D-535AC52A6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5487" y="3419328"/>
            <a:ext cx="4730993" cy="214006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DCA2F39-3D1E-4F39-AEE5-2114535E0F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098" y="3429000"/>
            <a:ext cx="5156412" cy="326572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22C9402-73B1-4CF8-8B09-3D1EC57531C0}"/>
              </a:ext>
            </a:extLst>
          </p:cNvPr>
          <p:cNvSpPr txBox="1"/>
          <p:nvPr/>
        </p:nvSpPr>
        <p:spPr>
          <a:xfrm>
            <a:off x="1729275" y="3080774"/>
            <a:ext cx="3311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동작 목록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F598DB-F66C-47C3-829C-2E425FB9858D}"/>
              </a:ext>
            </a:extLst>
          </p:cNvPr>
          <p:cNvSpPr txBox="1"/>
          <p:nvPr/>
        </p:nvSpPr>
        <p:spPr>
          <a:xfrm>
            <a:off x="7177790" y="5609400"/>
            <a:ext cx="3760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3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구축 데이터셋 영상 캡쳐 화면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95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B9F2552-1034-4C93-87F8-07212A70FAFD}"/>
              </a:ext>
            </a:extLst>
          </p:cNvPr>
          <p:cNvSpPr/>
          <p:nvPr/>
        </p:nvSpPr>
        <p:spPr>
          <a:xfrm>
            <a:off x="86671" y="567826"/>
            <a:ext cx="7367203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ko-KR" altLang="en-US" sz="3200" b="1" spc="-3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추락 검출 알고리즘</a:t>
            </a:r>
            <a:endParaRPr lang="en-US" altLang="ko-KR" sz="3200" b="1" spc="-3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DA1447-084D-4871-8F5C-DD84BB53662C}"/>
              </a:ext>
            </a:extLst>
          </p:cNvPr>
          <p:cNvSpPr txBox="1"/>
          <p:nvPr/>
        </p:nvSpPr>
        <p:spPr>
          <a:xfrm>
            <a:off x="86672" y="1260389"/>
            <a:ext cx="106513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</a:t>
            </a:r>
            <a:endParaRPr lang="en-US" altLang="ko-KR" sz="2000" b="1" dirty="0">
              <a:solidFill>
                <a:srgbClr val="0070C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알고리즘에 딥러닝 알고리즘의 결과를 추가로 반영하여 추락여부 판단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구축된 데이터셋 평가 결과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민감도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97.70 %   (170/174)    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특이도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100.00 % (2019/2019)    -&gt;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정확도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99.82 %   (2189/2193)    -&gt; </a:t>
            </a:r>
            <a:r>
              <a:rPr lang="ko-KR" altLang="en-US" sz="2000" dirty="0">
                <a:solidFill>
                  <a:srgbClr val="FF7C8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 </a:t>
            </a:r>
            <a:r>
              <a:rPr lang="ko-KR" altLang="en-US" sz="2000" dirty="0">
                <a:solidFill>
                  <a:srgbClr val="448AD7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일반작업동작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얼마나 잘 맞추는지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6EE5080-92A2-4919-92F4-B1F277EECAA7}"/>
              </a:ext>
            </a:extLst>
          </p:cNvPr>
          <p:cNvSpPr txBox="1"/>
          <p:nvPr/>
        </p:nvSpPr>
        <p:spPr>
          <a:xfrm>
            <a:off x="3404958" y="6352752"/>
            <a:ext cx="35794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하이브리드 알고리즘 블록 다이어그램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&gt;</a:t>
            </a:r>
            <a:endParaRPr lang="ko-KR" altLang="en-US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64A0FC6-A3DB-46F7-B397-5D4B6A67BD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8695" y="3927598"/>
            <a:ext cx="7772009" cy="2291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>
            <a:extLst>
              <a:ext uri="{FF2B5EF4-FFF2-40B4-BE49-F238E27FC236}">
                <a16:creationId xmlns:a16="http://schemas.microsoft.com/office/drawing/2014/main" id="{7B5B5A8A-5019-485C-974E-04062A123696}"/>
              </a:ext>
            </a:extLst>
          </p:cNvPr>
          <p:cNvGrpSpPr/>
          <p:nvPr/>
        </p:nvGrpSpPr>
        <p:grpSpPr>
          <a:xfrm>
            <a:off x="441765" y="1593209"/>
            <a:ext cx="4078009" cy="2220295"/>
            <a:chOff x="548312" y="1584563"/>
            <a:chExt cx="4078009" cy="2220295"/>
          </a:xfrm>
        </p:grpSpPr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9C661C4F-D8AE-43D4-B3D8-B3ED1D5FE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8312" y="1584563"/>
              <a:ext cx="4078009" cy="2220295"/>
            </a:xfrm>
            <a:prstGeom prst="rect">
              <a:avLst/>
            </a:prstGeom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92876476-F8CF-5B47-8C93-9882D07C3DFB}"/>
                </a:ext>
              </a:extLst>
            </p:cNvPr>
            <p:cNvSpPr/>
            <p:nvPr/>
          </p:nvSpPr>
          <p:spPr>
            <a:xfrm>
              <a:off x="3579868" y="1720912"/>
              <a:ext cx="437614" cy="1877786"/>
            </a:xfrm>
            <a:prstGeom prst="rect">
              <a:avLst/>
            </a:prstGeom>
            <a:solidFill>
              <a:srgbClr val="B2B2FF">
                <a:alpha val="6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8FD27E9-E23A-C643-B551-264AE096BD92}"/>
                </a:ext>
              </a:extLst>
            </p:cNvPr>
            <p:cNvSpPr/>
            <p:nvPr/>
          </p:nvSpPr>
          <p:spPr>
            <a:xfrm>
              <a:off x="4003100" y="1723170"/>
              <a:ext cx="417509" cy="1877786"/>
            </a:xfrm>
            <a:prstGeom prst="rect">
              <a:avLst/>
            </a:prstGeom>
            <a:solidFill>
              <a:srgbClr val="FFB2B2">
                <a:alpha val="60000"/>
              </a:srgb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C1A079B-AEA3-C406-F56F-2ED0233CECE8}"/>
                </a:ext>
              </a:extLst>
            </p:cNvPr>
            <p:cNvSpPr txBox="1"/>
            <p:nvPr/>
          </p:nvSpPr>
          <p:spPr>
            <a:xfrm>
              <a:off x="3544800" y="2742809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0C69070-D099-5AFF-3BEF-0EBF90C55E33}"/>
                </a:ext>
              </a:extLst>
            </p:cNvPr>
            <p:cNvSpPr txBox="1"/>
            <p:nvPr/>
          </p:nvSpPr>
          <p:spPr>
            <a:xfrm>
              <a:off x="4013410" y="2248829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A8414025-DA82-4CA6-9137-12659D444E49}"/>
              </a:ext>
            </a:extLst>
          </p:cNvPr>
          <p:cNvGrpSpPr/>
          <p:nvPr/>
        </p:nvGrpSpPr>
        <p:grpSpPr>
          <a:xfrm>
            <a:off x="406786" y="3833725"/>
            <a:ext cx="4133846" cy="2239509"/>
            <a:chOff x="406786" y="3833725"/>
            <a:chExt cx="4133846" cy="2239509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BE81D19F-4077-48EC-B81C-29C64BAB9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6786" y="3833725"/>
              <a:ext cx="4133846" cy="2239509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F6CB450-7D7D-A9A4-0588-D405550CA2EA}"/>
                </a:ext>
              </a:extLst>
            </p:cNvPr>
            <p:cNvSpPr txBox="1"/>
            <p:nvPr/>
          </p:nvSpPr>
          <p:spPr>
            <a:xfrm>
              <a:off x="3437174" y="4797637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E2A5523-D03F-B957-35DD-9F67F0E3A251}"/>
                </a:ext>
              </a:extLst>
            </p:cNvPr>
            <p:cNvSpPr txBox="1"/>
            <p:nvPr/>
          </p:nvSpPr>
          <p:spPr>
            <a:xfrm>
              <a:off x="3875680" y="4326275"/>
              <a:ext cx="2223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32A42B2C-1E4C-DDAF-2AD7-FE9AC43D65A8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로그분석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발이 미끄러지면서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허리를 앞으로 숙인 것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gyroX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보임 </a:t>
            </a:r>
            <a:b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넘어가면서 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지속시간이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셋팅된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가변임계값을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초과하여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9C13A570-82F6-4A65-B908-B45665AD9697}"/>
              </a:ext>
            </a:extLst>
          </p:cNvPr>
          <p:cNvGrpSpPr/>
          <p:nvPr/>
        </p:nvGrpSpPr>
        <p:grpSpPr>
          <a:xfrm>
            <a:off x="8512752" y="2000453"/>
            <a:ext cx="3301594" cy="3987675"/>
            <a:chOff x="7155873" y="609316"/>
            <a:chExt cx="4470203" cy="5540791"/>
          </a:xfrm>
        </p:grpSpPr>
        <p:sp>
          <p:nvSpPr>
            <p:cNvPr id="2" name="자유형: 도형 1">
              <a:extLst>
                <a:ext uri="{FF2B5EF4-FFF2-40B4-BE49-F238E27FC236}">
                  <a16:creationId xmlns:a16="http://schemas.microsoft.com/office/drawing/2014/main" id="{B343F7F0-FF9F-21A4-9DC1-38EDF4F7EE08}"/>
                </a:ext>
              </a:extLst>
            </p:cNvPr>
            <p:cNvSpPr/>
            <p:nvPr/>
          </p:nvSpPr>
          <p:spPr>
            <a:xfrm>
              <a:off x="9666672" y="1145897"/>
              <a:ext cx="1211790" cy="4421526"/>
            </a:xfrm>
            <a:custGeom>
              <a:avLst/>
              <a:gdLst>
                <a:gd name="connsiteX0" fmla="*/ 0 w 1459540"/>
                <a:gd name="connsiteY0" fmla="*/ 0 h 4438891"/>
                <a:gd name="connsiteX1" fmla="*/ 1059083 w 1459540"/>
                <a:gd name="connsiteY1" fmla="*/ 746567 h 4438891"/>
                <a:gd name="connsiteX2" fmla="*/ 1441048 w 1459540"/>
                <a:gd name="connsiteY2" fmla="*/ 4438891 h 44388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59540" h="4438891">
                  <a:moveTo>
                    <a:pt x="0" y="0"/>
                  </a:moveTo>
                  <a:cubicBezTo>
                    <a:pt x="409454" y="3376"/>
                    <a:pt x="818908" y="6752"/>
                    <a:pt x="1059083" y="746567"/>
                  </a:cubicBezTo>
                  <a:cubicBezTo>
                    <a:pt x="1299258" y="1486382"/>
                    <a:pt x="1526894" y="4112871"/>
                    <a:pt x="1441048" y="4438891"/>
                  </a:cubicBezTo>
                </a:path>
              </a:pathLst>
            </a:custGeom>
            <a:noFill/>
            <a:ln w="76200"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34335616-2EE0-7C4E-D91C-640DF8C1BE4A}"/>
                </a:ext>
              </a:extLst>
            </p:cNvPr>
            <p:cNvSpPr/>
            <p:nvPr/>
          </p:nvSpPr>
          <p:spPr>
            <a:xfrm>
              <a:off x="8647408" y="630389"/>
              <a:ext cx="56812" cy="493703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BF8FDE1C-D46D-FE19-EFAF-D382B73061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04365" y="5567420"/>
              <a:ext cx="4391890" cy="86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FC0A0D5-A3FB-1B62-6F0D-360EB97DAFD3}"/>
                </a:ext>
              </a:extLst>
            </p:cNvPr>
            <p:cNvSpPr txBox="1"/>
            <p:nvPr/>
          </p:nvSpPr>
          <p:spPr>
            <a:xfrm>
              <a:off x="7547188" y="5206188"/>
              <a:ext cx="762242" cy="51317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01D73BDB-92B1-D9D6-44F4-5B2A9C30A54C}"/>
                </a:ext>
              </a:extLst>
            </p:cNvPr>
            <p:cNvSpPr/>
            <p:nvPr/>
          </p:nvSpPr>
          <p:spPr>
            <a:xfrm>
              <a:off x="7204365" y="5600310"/>
              <a:ext cx="4391890" cy="549797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6B79AB6-B69A-0422-2D07-4BA02A97289F}"/>
                </a:ext>
              </a:extLst>
            </p:cNvPr>
            <p:cNvSpPr txBox="1"/>
            <p:nvPr/>
          </p:nvSpPr>
          <p:spPr>
            <a:xfrm>
              <a:off x="7467599" y="768221"/>
              <a:ext cx="1133986" cy="3848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AL Fence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8" name="직선 연결선 7">
              <a:extLst>
                <a:ext uri="{FF2B5EF4-FFF2-40B4-BE49-F238E27FC236}">
                  <a16:creationId xmlns:a16="http://schemas.microsoft.com/office/drawing/2014/main" id="{4040B195-B47C-DD98-94F5-0A5D92F7595B}"/>
                </a:ext>
              </a:extLst>
            </p:cNvPr>
            <p:cNvCxnSpPr>
              <a:cxnSpLocks/>
            </p:cNvCxnSpPr>
            <p:nvPr/>
          </p:nvCxnSpPr>
          <p:spPr>
            <a:xfrm>
              <a:off x="7155873" y="630389"/>
              <a:ext cx="426027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화살표 연결선 8">
              <a:extLst>
                <a:ext uri="{FF2B5EF4-FFF2-40B4-BE49-F238E27FC236}">
                  <a16:creationId xmlns:a16="http://schemas.microsoft.com/office/drawing/2014/main" id="{4352C5A0-15ED-4658-9953-3AF05A010534}"/>
                </a:ext>
              </a:extLst>
            </p:cNvPr>
            <p:cNvCxnSpPr/>
            <p:nvPr/>
          </p:nvCxnSpPr>
          <p:spPr>
            <a:xfrm>
              <a:off x="8411880" y="630389"/>
              <a:ext cx="0" cy="4945712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49DF462-0D76-BFDB-9182-1CE20FDC1737}"/>
                </a:ext>
              </a:extLst>
            </p:cNvPr>
            <p:cNvSpPr txBox="1"/>
            <p:nvPr/>
          </p:nvSpPr>
          <p:spPr>
            <a:xfrm rot="16200000">
              <a:off x="7699778" y="3118625"/>
              <a:ext cx="1151980" cy="3750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5000mm</a:t>
              </a:r>
              <a:endParaRPr lang="ko-KR" altLang="en-US" sz="12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F08F5B5F-D726-23A0-4271-31B02666C593}"/>
                </a:ext>
              </a:extLst>
            </p:cNvPr>
            <p:cNvSpPr/>
            <p:nvPr/>
          </p:nvSpPr>
          <p:spPr>
            <a:xfrm>
              <a:off x="8704220" y="639069"/>
              <a:ext cx="130224" cy="4928351"/>
            </a:xfrm>
            <a:prstGeom prst="rect">
              <a:avLst/>
            </a:prstGeom>
            <a:pattFill prst="dashDnDiag">
              <a:fgClr>
                <a:schemeClr val="tx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21B133C8-4F08-34CF-B4D3-7259E85A44E9}"/>
                </a:ext>
              </a:extLst>
            </p:cNvPr>
            <p:cNvSpPr/>
            <p:nvPr/>
          </p:nvSpPr>
          <p:spPr>
            <a:xfrm>
              <a:off x="8846317" y="3912086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4A196D5-D374-CF85-F0F7-EE1965814259}"/>
                </a:ext>
              </a:extLst>
            </p:cNvPr>
            <p:cNvSpPr/>
            <p:nvPr/>
          </p:nvSpPr>
          <p:spPr>
            <a:xfrm>
              <a:off x="8834444" y="2243927"/>
              <a:ext cx="568036" cy="457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448E693F-09C2-395B-4623-1BF3D98F48A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grayscl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21" t="31176" r="43566" b="29109"/>
            <a:stretch/>
          </p:blipFill>
          <p:spPr>
            <a:xfrm rot="663315">
              <a:off x="9002417" y="609316"/>
              <a:ext cx="1143105" cy="1738746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5122A56D-C50E-0B5A-1498-E0020E1A42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grayscl/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4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71" t="43626" b="28489"/>
            <a:stretch/>
          </p:blipFill>
          <p:spPr>
            <a:xfrm>
              <a:off x="9490200" y="2605187"/>
              <a:ext cx="1904812" cy="1325595"/>
            </a:xfrm>
            <a:prstGeom prst="rect">
              <a:avLst/>
            </a:prstGeom>
          </p:spPr>
        </p:pic>
        <p:pic>
          <p:nvPicPr>
            <p:cNvPr id="28" name="그림 27">
              <a:extLst>
                <a:ext uri="{FF2B5EF4-FFF2-40B4-BE49-F238E27FC236}">
                  <a16:creationId xmlns:a16="http://schemas.microsoft.com/office/drawing/2014/main" id="{1E6B5439-3A30-8403-C601-96FE20BC6C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>
              <a:off x="9732164" y="4909026"/>
              <a:ext cx="1893912" cy="700713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2BA9CECF-486F-00E0-0C52-C137DA6E3F28}"/>
                </a:ext>
              </a:extLst>
            </p:cNvPr>
            <p:cNvSpPr txBox="1"/>
            <p:nvPr/>
          </p:nvSpPr>
          <p:spPr>
            <a:xfrm>
              <a:off x="10079244" y="794049"/>
              <a:ext cx="487423" cy="500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733045C-F6DF-64C4-88D1-14682B887442}"/>
                </a:ext>
              </a:extLst>
            </p:cNvPr>
            <p:cNvSpPr txBox="1"/>
            <p:nvPr/>
          </p:nvSpPr>
          <p:spPr>
            <a:xfrm>
              <a:off x="11083728" y="2545682"/>
              <a:ext cx="487423" cy="5002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4AFABA2-00CC-9476-23DA-02157254D4BB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96937C65-3993-869C-6B70-7D55CD9696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568" y="4036353"/>
            <a:ext cx="3301593" cy="1986793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1350CB6D-F47D-7A87-D533-E4C83A1112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04" y="1940805"/>
            <a:ext cx="3309207" cy="1861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6EFBF16-5D6C-587C-274C-DB2848FA61CA}"/>
              </a:ext>
            </a:extLst>
          </p:cNvPr>
          <p:cNvSpPr txBox="1"/>
          <p:nvPr/>
        </p:nvSpPr>
        <p:spPr>
          <a:xfrm>
            <a:off x="4872577" y="1723170"/>
            <a:ext cx="64152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AD04D6-41CD-AE20-E89B-77E15C0CC43A}"/>
              </a:ext>
            </a:extLst>
          </p:cNvPr>
          <p:cNvSpPr txBox="1"/>
          <p:nvPr/>
        </p:nvSpPr>
        <p:spPr>
          <a:xfrm>
            <a:off x="4901286" y="3833725"/>
            <a:ext cx="6767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현장사진 </a:t>
            </a:r>
            <a:r>
              <a:rPr lang="en-US" altLang="ko-KR" sz="9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endParaRPr lang="ko-KR" altLang="en-US" sz="9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34FB81E7-3710-4C4B-B3D6-06D10E2BADB2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00B23C5A-F6F7-49C9-BA76-B9DE540816E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F44D8ED0-4E92-4F31-82C3-D1D75FB4BDFF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40" name="그림 39">
              <a:extLst>
                <a:ext uri="{FF2B5EF4-FFF2-40B4-BE49-F238E27FC236}">
                  <a16:creationId xmlns:a16="http://schemas.microsoft.com/office/drawing/2014/main" id="{9CD224B0-B841-407B-9772-2555DFCB8D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BDA34E39-FC02-4029-BCE1-7A88FEC97564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5m 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높이에서 </a:t>
            </a:r>
            <a:r>
              <a:rPr lang="ko-KR" altLang="en-US" sz="1600" dirty="0" err="1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팬스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작업 중 균형을 잃고 후방추락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0713037-1595-46EB-ACB3-B01D5EFA1BE8}"/>
              </a:ext>
            </a:extLst>
          </p:cNvPr>
          <p:cNvSpPr txBox="1"/>
          <p:nvPr/>
        </p:nvSpPr>
        <p:spPr>
          <a:xfrm>
            <a:off x="11450567" y="4923293"/>
            <a:ext cx="3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1646522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5">
            <a:extLst>
              <a:ext uri="{FF2B5EF4-FFF2-40B4-BE49-F238E27FC236}">
                <a16:creationId xmlns:a16="http://schemas.microsoft.com/office/drawing/2014/main" id="{166E034D-27C5-FBF8-425D-B4ADBCCE8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935" y="437949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D30C4B8-6EFC-4A45-BFBF-3A899D0F6E76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08E56686-8458-4802-93BC-75BAD044D15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94E37E3D-11E6-45C0-A931-FC5FA85FEEB5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54658A96-4487-45B1-A9EA-24A77D4E087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513D13FE-6BE5-4193-9F5F-60A8B1E2185A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W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74522C-EBFE-4CA5-AFF4-562764B4512A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A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사다리작업 중 발을 헛디뎌 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1m 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높이에서 추락발생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80831D36-62AC-482E-944A-88402F055D95}"/>
              </a:ext>
            </a:extLst>
          </p:cNvPr>
          <p:cNvGrpSpPr/>
          <p:nvPr/>
        </p:nvGrpSpPr>
        <p:grpSpPr>
          <a:xfrm>
            <a:off x="6234241" y="1543595"/>
            <a:ext cx="5957759" cy="4319187"/>
            <a:chOff x="6246480" y="1816864"/>
            <a:chExt cx="5957759" cy="4319187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E3E03951-97AE-5D43-6304-C70B623C9123}"/>
                </a:ext>
              </a:extLst>
            </p:cNvPr>
            <p:cNvSpPr/>
            <p:nvPr/>
          </p:nvSpPr>
          <p:spPr>
            <a:xfrm>
              <a:off x="6511734" y="1816864"/>
              <a:ext cx="5012496" cy="38045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DD3DE85B-C99F-007D-AE8C-966F9C0DF0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grayscl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97" t="33233" r="43984" b="29319"/>
            <a:stretch/>
          </p:blipFill>
          <p:spPr>
            <a:xfrm rot="235908" flipH="1">
              <a:off x="8150581" y="3301997"/>
              <a:ext cx="769806" cy="1318876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35628CD4-6715-EADA-8B85-31D0D56CA94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grayscl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771" t="43626" b="28489"/>
            <a:stretch/>
          </p:blipFill>
          <p:spPr>
            <a:xfrm rot="855105" flipH="1">
              <a:off x="7035098" y="4129744"/>
              <a:ext cx="1324000" cy="966396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E386949F-D3D0-2B47-99B5-7B2EB45561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865" t="70141" r="3315" b="16368"/>
            <a:stretch/>
          </p:blipFill>
          <p:spPr>
            <a:xfrm flipH="1">
              <a:off x="6840107" y="5057750"/>
              <a:ext cx="1257879" cy="567809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3ED28C02-96AD-E433-9F01-52EA7556C7BC}"/>
                </a:ext>
              </a:extLst>
            </p:cNvPr>
            <p:cNvGrpSpPr/>
            <p:nvPr/>
          </p:nvGrpSpPr>
          <p:grpSpPr>
            <a:xfrm>
              <a:off x="8578076" y="3184041"/>
              <a:ext cx="731591" cy="2437290"/>
              <a:chOff x="9856515" y="2881071"/>
              <a:chExt cx="897440" cy="2989815"/>
            </a:xfrm>
          </p:grpSpPr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7E8CFE5A-7482-D1E6-757B-4F2C1D7D3AAB}"/>
                  </a:ext>
                </a:extLst>
              </p:cNvPr>
              <p:cNvSpPr/>
              <p:nvPr/>
            </p:nvSpPr>
            <p:spPr>
              <a:xfrm rot="939767">
                <a:off x="9856515" y="2881071"/>
                <a:ext cx="56305" cy="298497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ABC58647-FFD6-72DE-E7ED-0ED0CA865F35}"/>
                  </a:ext>
                </a:extLst>
              </p:cNvPr>
              <p:cNvSpPr/>
              <p:nvPr/>
            </p:nvSpPr>
            <p:spPr>
              <a:xfrm rot="20705709">
                <a:off x="10697650" y="2885916"/>
                <a:ext cx="56305" cy="298497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  <p:sp>
            <p:nvSpPr>
              <p:cNvPr id="9" name="직사각형 8">
                <a:extLst>
                  <a:ext uri="{FF2B5EF4-FFF2-40B4-BE49-F238E27FC236}">
                    <a16:creationId xmlns:a16="http://schemas.microsoft.com/office/drawing/2014/main" id="{B4A9E921-7173-8F81-078E-0F80FE2FD05C}"/>
                  </a:ext>
                </a:extLst>
              </p:cNvPr>
              <p:cNvSpPr/>
              <p:nvPr/>
            </p:nvSpPr>
            <p:spPr>
              <a:xfrm>
                <a:off x="9940636" y="4260273"/>
                <a:ext cx="755073" cy="4571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endParaRPr>
              </a:p>
            </p:txBody>
          </p:sp>
        </p:grp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3411F25-003A-6470-A5BB-334D0924F2DC}"/>
                </a:ext>
              </a:extLst>
            </p:cNvPr>
            <p:cNvCxnSpPr>
              <a:cxnSpLocks/>
            </p:cNvCxnSpPr>
            <p:nvPr/>
          </p:nvCxnSpPr>
          <p:spPr>
            <a:xfrm>
              <a:off x="6246480" y="5584098"/>
              <a:ext cx="5832763" cy="412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F6F46DF-CD4B-6C40-2442-315D17BAFB0A}"/>
                </a:ext>
              </a:extLst>
            </p:cNvPr>
            <p:cNvSpPr/>
            <p:nvPr/>
          </p:nvSpPr>
          <p:spPr>
            <a:xfrm>
              <a:off x="6246480" y="5607477"/>
              <a:ext cx="5832763" cy="528574"/>
            </a:xfrm>
            <a:prstGeom prst="rect">
              <a:avLst/>
            </a:prstGeom>
            <a:pattFill prst="ltDnDiag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6135C33-FE5C-C1EE-3E21-D9E514295264}"/>
                </a:ext>
              </a:extLst>
            </p:cNvPr>
            <p:cNvSpPr txBox="1"/>
            <p:nvPr/>
          </p:nvSpPr>
          <p:spPr>
            <a:xfrm>
              <a:off x="11641264" y="5226173"/>
              <a:ext cx="5629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GL </a:t>
              </a:r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5633892-FE8F-F432-087D-E53EE7919436}"/>
                </a:ext>
              </a:extLst>
            </p:cNvPr>
            <p:cNvSpPr txBox="1"/>
            <p:nvPr/>
          </p:nvSpPr>
          <p:spPr>
            <a:xfrm>
              <a:off x="7997897" y="2853903"/>
              <a:ext cx="1799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①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3B02FED-55AE-3A9A-1BF0-BCEE51A62038}"/>
                </a:ext>
              </a:extLst>
            </p:cNvPr>
            <p:cNvSpPr txBox="1"/>
            <p:nvPr/>
          </p:nvSpPr>
          <p:spPr>
            <a:xfrm>
              <a:off x="7108133" y="3783729"/>
              <a:ext cx="1799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②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FAF71A27-067D-0A36-A169-394956244373}"/>
                </a:ext>
              </a:extLst>
            </p:cNvPr>
            <p:cNvSpPr/>
            <p:nvPr/>
          </p:nvSpPr>
          <p:spPr>
            <a:xfrm>
              <a:off x="10224655" y="1967280"/>
              <a:ext cx="179979" cy="3593440"/>
            </a:xfrm>
            <a:prstGeom prst="rect">
              <a:avLst/>
            </a:prstGeom>
            <a:pattFill prst="horzBrick">
              <a:fgClr>
                <a:schemeClr val="tx1"/>
              </a:fgClr>
              <a:bgClr>
                <a:schemeClr val="bg1">
                  <a:lumMod val="85000"/>
                </a:schemeClr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C2BB2371-3B01-624E-6300-AF6EF2A3D2F5}"/>
                </a:ext>
              </a:extLst>
            </p:cNvPr>
            <p:cNvSpPr/>
            <p:nvPr/>
          </p:nvSpPr>
          <p:spPr>
            <a:xfrm rot="16200000">
              <a:off x="8965396" y="-782561"/>
              <a:ext cx="141892" cy="5340745"/>
            </a:xfrm>
            <a:prstGeom prst="rect">
              <a:avLst/>
            </a:prstGeom>
            <a:pattFill prst="horzBrick">
              <a:fgClr>
                <a:schemeClr val="tx1"/>
              </a:fgClr>
              <a:bgClr>
                <a:schemeClr val="bg1">
                  <a:lumMod val="85000"/>
                </a:schemeClr>
              </a:bgClr>
            </a:patt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AD61BAAF-E9B5-33A5-85EF-7F32ACEC157B}"/>
                </a:ext>
              </a:extLst>
            </p:cNvPr>
            <p:cNvSpPr/>
            <p:nvPr/>
          </p:nvSpPr>
          <p:spPr>
            <a:xfrm>
              <a:off x="6511733" y="2505892"/>
              <a:ext cx="3712922" cy="4571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8BA5C470-6B64-9720-4EE5-D8DCE3B4AE01}"/>
                </a:ext>
              </a:extLst>
            </p:cNvPr>
            <p:cNvCxnSpPr/>
            <p:nvPr/>
          </p:nvCxnSpPr>
          <p:spPr>
            <a:xfrm>
              <a:off x="8882743" y="1967279"/>
              <a:ext cx="0" cy="538613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076EA93F-A009-A2BB-B61E-475936A46BFC}"/>
                </a:ext>
              </a:extLst>
            </p:cNvPr>
            <p:cNvCxnSpPr/>
            <p:nvPr/>
          </p:nvCxnSpPr>
          <p:spPr>
            <a:xfrm>
              <a:off x="7370091" y="1967279"/>
              <a:ext cx="0" cy="538613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130901B9-EE6C-44B4-B96F-13A649CBA035}"/>
                </a:ext>
              </a:extLst>
            </p:cNvPr>
            <p:cNvSpPr txBox="1"/>
            <p:nvPr/>
          </p:nvSpPr>
          <p:spPr>
            <a:xfrm>
              <a:off x="6747545" y="4851138"/>
              <a:ext cx="1799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한컴 말랑말랑 Regular" panose="020F0303000000000000" pitchFamily="50" charset="-127"/>
                  <a:ea typeface="한컴 말랑말랑 Regular" panose="020F0303000000000000" pitchFamily="50" charset="-127"/>
                </a:rPr>
                <a:t>③</a:t>
              </a:r>
            </a:p>
          </p:txBody>
        </p:sp>
      </p:grpSp>
      <p:pic>
        <p:nvPicPr>
          <p:cNvPr id="22" name="그림 21">
            <a:extLst>
              <a:ext uri="{FF2B5EF4-FFF2-40B4-BE49-F238E27FC236}">
                <a16:creationId xmlns:a16="http://schemas.microsoft.com/office/drawing/2014/main" id="{E85F5182-A7F7-4FAC-AB2A-8596FC48A4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4154" y="3850406"/>
            <a:ext cx="4615745" cy="2513068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5C32D996-E3A6-470E-9AB4-43A67165368B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로그분석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발이 미끄러지면서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허리를 앞으로 숙인 것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gyroX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보임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  <a:sym typeface="Wingdings" panose="05000000000000000000" pitchFamily="2" charset="2"/>
              </a:rPr>
              <a:t>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회전하는 힘에 의해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Acc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증가하고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이를 점프로 해석하여 임계값 증가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넘어가면서 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지속시간이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셋팅된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가변임계값을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초과하여 검출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7DBC14F7-1787-4C1A-A554-36F61A1BD2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4245" y="1266264"/>
            <a:ext cx="4537052" cy="2470223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2A44C289-87D4-4792-A436-26025CD4C417}"/>
              </a:ext>
            </a:extLst>
          </p:cNvPr>
          <p:cNvSpPr/>
          <p:nvPr/>
        </p:nvSpPr>
        <p:spPr>
          <a:xfrm>
            <a:off x="4189163" y="1412769"/>
            <a:ext cx="626749" cy="2097689"/>
          </a:xfrm>
          <a:prstGeom prst="rect">
            <a:avLst/>
          </a:prstGeom>
          <a:solidFill>
            <a:srgbClr val="B2B2FF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FFEEFD13-4D4A-4C9D-B482-88328DD82184}"/>
              </a:ext>
            </a:extLst>
          </p:cNvPr>
          <p:cNvSpPr/>
          <p:nvPr/>
        </p:nvSpPr>
        <p:spPr>
          <a:xfrm>
            <a:off x="4791977" y="1412770"/>
            <a:ext cx="380566" cy="2097690"/>
          </a:xfrm>
          <a:prstGeom prst="rect">
            <a:avLst/>
          </a:prstGeom>
          <a:solidFill>
            <a:srgbClr val="FFB2B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6156D0F-6ABB-45E6-A65A-F5A58FE95660}"/>
              </a:ext>
            </a:extLst>
          </p:cNvPr>
          <p:cNvSpPr txBox="1"/>
          <p:nvPr/>
        </p:nvSpPr>
        <p:spPr>
          <a:xfrm>
            <a:off x="4407793" y="1440841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CDDE1BA-C181-4819-B243-9F3FE5749D59}"/>
              </a:ext>
            </a:extLst>
          </p:cNvPr>
          <p:cNvSpPr txBox="1"/>
          <p:nvPr/>
        </p:nvSpPr>
        <p:spPr>
          <a:xfrm>
            <a:off x="4759853" y="2195633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9FE3FF6-184A-40F7-9528-28D8DA947BB8}"/>
              </a:ext>
            </a:extLst>
          </p:cNvPr>
          <p:cNvSpPr txBox="1"/>
          <p:nvPr/>
        </p:nvSpPr>
        <p:spPr>
          <a:xfrm>
            <a:off x="4391348" y="5417159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5EB26EF-2F3F-44FC-A94F-B80DE2A2F678}"/>
              </a:ext>
            </a:extLst>
          </p:cNvPr>
          <p:cNvSpPr txBox="1"/>
          <p:nvPr/>
        </p:nvSpPr>
        <p:spPr>
          <a:xfrm>
            <a:off x="4814290" y="4952904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50508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>
            <a:extLst>
              <a:ext uri="{FF2B5EF4-FFF2-40B4-BE49-F238E27FC236}">
                <a16:creationId xmlns:a16="http://schemas.microsoft.com/office/drawing/2014/main" id="{EA7FC247-3BEB-3CA4-6ADA-813762AC02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235908" flipH="1">
            <a:off x="8311403" y="3222902"/>
            <a:ext cx="769806" cy="131887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CF9A1AE-D83B-5C9B-C630-5DC0D235DD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990" y="565066"/>
            <a:ext cx="3089564" cy="2317173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7B7D6FC-3712-0D6B-7A15-34050C0F16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293" y="565066"/>
            <a:ext cx="1737880" cy="231717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A67B986-6C75-AAA2-6476-26E693C44EB4}"/>
              </a:ext>
            </a:extLst>
          </p:cNvPr>
          <p:cNvSpPr txBox="1"/>
          <p:nvPr/>
        </p:nvSpPr>
        <p:spPr>
          <a:xfrm>
            <a:off x="8767134" y="2882239"/>
            <a:ext cx="114646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&lt;  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실제사고현장차량  </a:t>
            </a:r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&gt;</a:t>
            </a:r>
            <a:r>
              <a:rPr lang="ko-KR" altLang="en-US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DFB004D-A158-C199-70FC-C96DEFB65114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8472991" y="3785122"/>
            <a:ext cx="3011742" cy="1822355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31000A8A-1654-D842-1BF1-271BF2A70720}"/>
              </a:ext>
            </a:extLst>
          </p:cNvPr>
          <p:cNvCxnSpPr>
            <a:cxnSpLocks/>
          </p:cNvCxnSpPr>
          <p:nvPr/>
        </p:nvCxnSpPr>
        <p:spPr>
          <a:xfrm>
            <a:off x="6246480" y="5584098"/>
            <a:ext cx="5832763" cy="412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D35B72-313C-8CC5-C618-35CE4913EEE2}"/>
              </a:ext>
            </a:extLst>
          </p:cNvPr>
          <p:cNvSpPr/>
          <p:nvPr/>
        </p:nvSpPr>
        <p:spPr>
          <a:xfrm>
            <a:off x="6246480" y="5607477"/>
            <a:ext cx="5832763" cy="528574"/>
          </a:xfrm>
          <a:prstGeom prst="rect">
            <a:avLst/>
          </a:prstGeom>
          <a:pattFill prst="ltDnDiag">
            <a:fgClr>
              <a:schemeClr val="tx1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4E319E-D8AD-C467-088A-3DB599559324}"/>
              </a:ext>
            </a:extLst>
          </p:cNvPr>
          <p:cNvSpPr txBox="1"/>
          <p:nvPr/>
        </p:nvSpPr>
        <p:spPr>
          <a:xfrm>
            <a:off x="11641264" y="5226173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GL </a:t>
            </a:r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48FEA0-ACE7-4F25-D550-EEC7B6FC9CD4}"/>
              </a:ext>
            </a:extLst>
          </p:cNvPr>
          <p:cNvSpPr txBox="1"/>
          <p:nvPr/>
        </p:nvSpPr>
        <p:spPr>
          <a:xfrm>
            <a:off x="11353666" y="4917213"/>
            <a:ext cx="4283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1200</a:t>
            </a:r>
            <a:endParaRPr lang="ko-KR" altLang="en-US" sz="800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D1AED1B0-4EFE-6A3F-FD0F-CB6C065368B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43626" b="28489"/>
          <a:stretch/>
        </p:blipFill>
        <p:spPr>
          <a:xfrm rot="855105" flipH="1">
            <a:off x="7154721" y="4136220"/>
            <a:ext cx="1324000" cy="966396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40C4B8C6-4C97-F287-9B95-59EC785BCB8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65" t="70141" r="3315" b="16368"/>
          <a:stretch/>
        </p:blipFill>
        <p:spPr>
          <a:xfrm rot="21369916" flipH="1">
            <a:off x="6916909" y="5088732"/>
            <a:ext cx="1257879" cy="5678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6333D49-88CF-7826-6270-055C219DEB69}"/>
              </a:ext>
            </a:extLst>
          </p:cNvPr>
          <p:cNvSpPr txBox="1"/>
          <p:nvPr/>
        </p:nvSpPr>
        <p:spPr>
          <a:xfrm>
            <a:off x="7997897" y="2853903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AC7E690-5AD7-0061-5743-DA001F5BEF76}"/>
              </a:ext>
            </a:extLst>
          </p:cNvPr>
          <p:cNvSpPr txBox="1"/>
          <p:nvPr/>
        </p:nvSpPr>
        <p:spPr>
          <a:xfrm>
            <a:off x="7108133" y="3783729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0A3CD002-661E-E893-2783-E38DC2B93EA1}"/>
              </a:ext>
            </a:extLst>
          </p:cNvPr>
          <p:cNvSpPr/>
          <p:nvPr/>
        </p:nvSpPr>
        <p:spPr>
          <a:xfrm>
            <a:off x="6840107" y="4965181"/>
            <a:ext cx="155855" cy="185137"/>
          </a:xfrm>
          <a:prstGeom prst="ellipse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3</a:t>
            </a:r>
            <a:endParaRPr lang="ko-KR" altLang="en-US" sz="1400" dirty="0">
              <a:solidFill>
                <a:schemeClr val="tx1"/>
              </a:solidFill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CA4962-B29C-4348-939C-E8F1AEBEEF8A}"/>
              </a:ext>
            </a:extLst>
          </p:cNvPr>
          <p:cNvSpPr txBox="1"/>
          <p:nvPr/>
        </p:nvSpPr>
        <p:spPr>
          <a:xfrm>
            <a:off x="1844499" y="4710356"/>
            <a:ext cx="179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①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5BDF3AF3-BF28-4E51-86B3-BED6ECCE9CC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C9B4A477-E1F5-4560-B357-6375268CFF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20FB909A-2859-4596-A1F2-4926B3774D4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9BC3DC8A-024E-484D-AADA-21EF32ED0B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62B1E468-6FC7-4D61-9743-5B54900EF379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1.2M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3D2273-6B09-4D60-9010-820ED369062A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1600" dirty="0" err="1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씨저리프트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고속작업차 작업중 추락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1600" dirty="0">
              <a:solidFill>
                <a:srgbClr val="FFC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4BF8F45-B588-4234-B549-E0EE759F37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4617" y="1354725"/>
            <a:ext cx="4591613" cy="249992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2C9C18D4-8537-4665-9333-6093D90845A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4871" y="3797339"/>
            <a:ext cx="4591613" cy="249992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74BC1B3-A243-49D4-AB30-546FE4DD4504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로그분석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균형을 잃고 몸이 뒤로 기울면서 추락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점프와 회전이 없는 추락으로 인식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충분한 추락 지속으로 격발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뒤로 추락하면서 보호반응 또는 다른 신체부위 충돌 발생했을 것으로 추정</a:t>
            </a:r>
            <a:endParaRPr lang="en-US" altLang="ko-KR" sz="16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C4445196-1E06-4FAA-9EA3-4CF5042A3294}"/>
              </a:ext>
            </a:extLst>
          </p:cNvPr>
          <p:cNvSpPr/>
          <p:nvPr/>
        </p:nvSpPr>
        <p:spPr>
          <a:xfrm>
            <a:off x="4502662" y="1516299"/>
            <a:ext cx="417257" cy="2097689"/>
          </a:xfrm>
          <a:prstGeom prst="rect">
            <a:avLst/>
          </a:prstGeom>
          <a:solidFill>
            <a:srgbClr val="B2B2FF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769C27C5-1A14-4FA1-9D83-CB5BB051401F}"/>
              </a:ext>
            </a:extLst>
          </p:cNvPr>
          <p:cNvSpPr/>
          <p:nvPr/>
        </p:nvSpPr>
        <p:spPr>
          <a:xfrm>
            <a:off x="3913404" y="1511428"/>
            <a:ext cx="592661" cy="2097690"/>
          </a:xfrm>
          <a:prstGeom prst="rect">
            <a:avLst/>
          </a:prstGeom>
          <a:solidFill>
            <a:srgbClr val="FFB2B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A610BCA-9A3C-4FD1-A8BF-60504E3F7A5D}"/>
              </a:ext>
            </a:extLst>
          </p:cNvPr>
          <p:cNvSpPr txBox="1"/>
          <p:nvPr/>
        </p:nvSpPr>
        <p:spPr>
          <a:xfrm>
            <a:off x="3944092" y="1607298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50C7C53-C072-42AF-B6B4-20E95B7FE5CD}"/>
              </a:ext>
            </a:extLst>
          </p:cNvPr>
          <p:cNvSpPr txBox="1"/>
          <p:nvPr/>
        </p:nvSpPr>
        <p:spPr>
          <a:xfrm>
            <a:off x="4578316" y="2560273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340883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">
            <a:extLst>
              <a:ext uri="{FF2B5EF4-FFF2-40B4-BE49-F238E27FC236}">
                <a16:creationId xmlns:a16="http://schemas.microsoft.com/office/drawing/2014/main" id="{EBC0AB42-8531-66E7-951E-47D3DBBAD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79"/>
          <a:stretch/>
        </p:blipFill>
        <p:spPr>
          <a:xfrm>
            <a:off x="6626797" y="537658"/>
            <a:ext cx="5338191" cy="57826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ABA124-0524-6C64-AC89-F21FC64FDFAA}"/>
              </a:ext>
            </a:extLst>
          </p:cNvPr>
          <p:cNvSpPr txBox="1"/>
          <p:nvPr/>
        </p:nvSpPr>
        <p:spPr>
          <a:xfrm>
            <a:off x="6715353" y="694944"/>
            <a:ext cx="18549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실제사고현장사진 </a:t>
            </a:r>
          </a:p>
        </p:txBody>
      </p:sp>
      <p:cxnSp>
        <p:nvCxnSpPr>
          <p:cNvPr id="7" name="연결선: 구부러짐 6">
            <a:extLst>
              <a:ext uri="{FF2B5EF4-FFF2-40B4-BE49-F238E27FC236}">
                <a16:creationId xmlns:a16="http://schemas.microsoft.com/office/drawing/2014/main" id="{E4034200-95F1-1E0E-3F01-B6F1B5574DE3}"/>
              </a:ext>
            </a:extLst>
          </p:cNvPr>
          <p:cNvCxnSpPr>
            <a:cxnSpLocks/>
          </p:cNvCxnSpPr>
          <p:nvPr/>
        </p:nvCxnSpPr>
        <p:spPr>
          <a:xfrm>
            <a:off x="8580730" y="3189427"/>
            <a:ext cx="1170432" cy="680314"/>
          </a:xfrm>
          <a:prstGeom prst="curvedConnector3">
            <a:avLst/>
          </a:prstGeom>
          <a:ln w="28575">
            <a:solidFill>
              <a:srgbClr val="FFFF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D27D49F-FD9D-ED35-C97B-AA09D6AA69C5}"/>
              </a:ext>
            </a:extLst>
          </p:cNvPr>
          <p:cNvSpPr txBox="1"/>
          <p:nvPr/>
        </p:nvSpPr>
        <p:spPr>
          <a:xfrm>
            <a:off x="8035921" y="2820095"/>
            <a:ext cx="11608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사고당시 </a:t>
            </a:r>
            <a:r>
              <a:rPr lang="ko-KR" altLang="en-US" sz="1200" b="1" dirty="0" err="1">
                <a:solidFill>
                  <a:srgbClr val="FFFF00"/>
                </a:solidFill>
                <a:ea typeface="한컴 말랑말랑 Regular" panose="020F0303000000000000" pitchFamily="50" charset="-127"/>
              </a:rPr>
              <a:t>이동로</a:t>
            </a:r>
            <a:r>
              <a:rPr lang="ko-KR" altLang="en-US" sz="1200" b="1" dirty="0">
                <a:solidFill>
                  <a:srgbClr val="FFFF00"/>
                </a:solidFill>
                <a:ea typeface="한컴 말랑말랑 Regular" panose="020F0303000000000000" pitchFamily="50" charset="-127"/>
              </a:rPr>
              <a:t> 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7E25106-B499-0778-971C-318A070BAEC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7" t="33233" r="43984" b="29319"/>
          <a:stretch/>
        </p:blipFill>
        <p:spPr>
          <a:xfrm rot="18384514" flipH="1">
            <a:off x="8620094" y="3130035"/>
            <a:ext cx="607575" cy="1040933"/>
          </a:xfrm>
          <a:prstGeom prst="rect">
            <a:avLst/>
          </a:prstGeom>
        </p:spPr>
      </p:pic>
      <p:sp>
        <p:nvSpPr>
          <p:cNvPr id="13" name="타원 12">
            <a:extLst>
              <a:ext uri="{FF2B5EF4-FFF2-40B4-BE49-F238E27FC236}">
                <a16:creationId xmlns:a16="http://schemas.microsoft.com/office/drawing/2014/main" id="{B09C4F00-7841-B50D-E79D-CB8A6F69DEED}"/>
              </a:ext>
            </a:extLst>
          </p:cNvPr>
          <p:cNvSpPr/>
          <p:nvPr/>
        </p:nvSpPr>
        <p:spPr>
          <a:xfrm>
            <a:off x="6380212" y="4819735"/>
            <a:ext cx="1944486" cy="1899277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CA9D1AF-B0C6-4FAE-9885-55333DDE4A6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D11E36B-600D-41E3-BA41-28183D6BBEA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BD62849E-02B7-4906-9E7E-D79590D848B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ABB7273-14AF-42FF-8EAE-289FD18FF9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F9FF640-00FF-45E5-891A-3A4E3A16DC2B}"/>
              </a:ext>
            </a:extLst>
          </p:cNvPr>
          <p:cNvSpPr txBox="1"/>
          <p:nvPr/>
        </p:nvSpPr>
        <p:spPr>
          <a:xfrm>
            <a:off x="-2287" y="390136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W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 </a:t>
            </a:r>
            <a:r>
              <a:rPr lang="en-US" altLang="ko-KR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3M </a:t>
            </a:r>
            <a:r>
              <a:rPr lang="ko-KR" altLang="en-US" sz="2000" b="1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추락사고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사례 데이터 분석 로그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월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09EFAB-A8DE-42D1-B0A6-F48F09D1B92E}"/>
              </a:ext>
            </a:extLst>
          </p:cNvPr>
          <p:cNvSpPr txBox="1"/>
          <p:nvPr/>
        </p:nvSpPr>
        <p:spPr>
          <a:xfrm>
            <a:off x="-2287" y="907000"/>
            <a:ext cx="70180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현장상황</a:t>
            </a:r>
            <a:r>
              <a:rPr lang="en-US" altLang="ko-KR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컨테이너 결속작업 중 </a:t>
            </a:r>
            <a:r>
              <a:rPr lang="ko-KR" altLang="en-US" sz="1600" dirty="0" err="1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작업동선</a:t>
            </a:r>
            <a:r>
              <a:rPr lang="ko-KR" altLang="en-US" sz="16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미준수로 인한 추락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DA01869-DCC7-41E4-8D49-F7E088EA11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160" y="1266343"/>
            <a:ext cx="4561180" cy="248336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CB0C444-D352-488E-AD07-A9E4B33092A0}"/>
              </a:ext>
            </a:extLst>
          </p:cNvPr>
          <p:cNvSpPr txBox="1"/>
          <p:nvPr/>
        </p:nvSpPr>
        <p:spPr>
          <a:xfrm>
            <a:off x="45821" y="6227422"/>
            <a:ext cx="11767248" cy="6305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로그분석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(1)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연속적인 가속도 패턴으로 보아 보행 중이며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이전에 비해 각속도 변화가 큰 것으로 보아 균형을 잃은 상태로 보임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옆으로 넘어져 </a:t>
            </a:r>
            <a:r>
              <a:rPr lang="en-US" altLang="ko-KR" sz="16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gyroZ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회전 성분 발생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오른쪽 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-&gt; </a:t>
            </a:r>
            <a:r>
              <a:rPr lang="ko-KR" altLang="en-US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왼쪽</a:t>
            </a:r>
            <a:r>
              <a:rPr lang="en-US" altLang="ko-KR" sz="16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F3C4ECEF-92EB-4290-80D9-E9DDBC5D50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1160" y="3723273"/>
            <a:ext cx="4561180" cy="2471017"/>
          </a:xfrm>
          <a:prstGeom prst="rect">
            <a:avLst/>
          </a:prstGeom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AA0425DF-1011-4221-8FB1-82AAD9D49125}"/>
              </a:ext>
            </a:extLst>
          </p:cNvPr>
          <p:cNvSpPr/>
          <p:nvPr/>
        </p:nvSpPr>
        <p:spPr>
          <a:xfrm>
            <a:off x="4033272" y="1419003"/>
            <a:ext cx="592661" cy="4531997"/>
          </a:xfrm>
          <a:prstGeom prst="rect">
            <a:avLst/>
          </a:prstGeom>
          <a:solidFill>
            <a:srgbClr val="B2B2FF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4EB4F3C-DAA8-4C37-9057-80E6EC42EAC4}"/>
              </a:ext>
            </a:extLst>
          </p:cNvPr>
          <p:cNvSpPr/>
          <p:nvPr/>
        </p:nvSpPr>
        <p:spPr>
          <a:xfrm>
            <a:off x="2621859" y="1419002"/>
            <a:ext cx="1411414" cy="4531996"/>
          </a:xfrm>
          <a:prstGeom prst="rect">
            <a:avLst/>
          </a:prstGeom>
          <a:solidFill>
            <a:srgbClr val="FFB2B2">
              <a:alpha val="6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한컴 말랑말랑 Regular" panose="020F0303000000000000" pitchFamily="50" charset="-127"/>
              <a:ea typeface="한컴 말랑말랑 Regular" panose="020F0303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A420B01-BD2E-445E-A5D1-27CE2A2C022E}"/>
              </a:ext>
            </a:extLst>
          </p:cNvPr>
          <p:cNvSpPr txBox="1"/>
          <p:nvPr/>
        </p:nvSpPr>
        <p:spPr>
          <a:xfrm>
            <a:off x="3327566" y="3506838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①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10FD3DF-F655-40CD-AB01-5A461C18BF51}"/>
              </a:ext>
            </a:extLst>
          </p:cNvPr>
          <p:cNvSpPr txBox="1"/>
          <p:nvPr/>
        </p:nvSpPr>
        <p:spPr>
          <a:xfrm>
            <a:off x="4163749" y="3500334"/>
            <a:ext cx="222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rPr>
              <a:t>②</a:t>
            </a:r>
          </a:p>
        </p:txBody>
      </p:sp>
    </p:spTree>
    <p:extLst>
      <p:ext uri="{BB962C8B-B14F-4D97-AF65-F5344CB8AC3E}">
        <p14:creationId xmlns:p14="http://schemas.microsoft.com/office/powerpoint/2010/main" val="54129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id="{CCA9D1AF-B0C6-4FAE-9885-55333DDE4A6A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9D11E36B-600D-41E3-BA41-28183D6BBEA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BD62849E-02B7-4906-9E7E-D79590D848B7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CABB7273-14AF-42FF-8EAE-289FD18FF9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F9FF640-00FF-45E5-891A-3A4E3A16DC2B}"/>
              </a:ext>
            </a:extLst>
          </p:cNvPr>
          <p:cNvSpPr txBox="1"/>
          <p:nvPr/>
        </p:nvSpPr>
        <p:spPr>
          <a:xfrm>
            <a:off x="106054" y="528812"/>
            <a:ext cx="7018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 &amp; A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B0C444-D352-488E-AD07-A9E4B33092A0}"/>
              </a:ext>
            </a:extLst>
          </p:cNvPr>
          <p:cNvSpPr txBox="1"/>
          <p:nvPr/>
        </p:nvSpPr>
        <p:spPr>
          <a:xfrm>
            <a:off x="162829" y="1217723"/>
            <a:ext cx="11945387" cy="36532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데이터셋이 충분한지에 대한 의문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</a:p>
          <a:p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데이터셋은 알고리즘 초기 개발을 위해 사용되었으며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실제 현장에서의 반응과 필요성에 따라 알고리즘은 지속적으로 업데이트 되고 있음</a:t>
            </a:r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데이터셋이 실제 현장에서 발생할 수 있는 모든 상황을 포함하고 있지는 않음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b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다만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알고리즘이 </a:t>
            </a:r>
            <a:r>
              <a:rPr lang="ko-KR" altLang="en-US" sz="18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물리량을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기반으로 하는 임계값 로직들이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중심이 되어 동작하며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해당되는 </a:t>
            </a:r>
            <a:r>
              <a:rPr lang="ko-KR" altLang="en-US" sz="18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물리량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구분을 위해서는 충분하다고 생각됨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b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데이터셋은 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1~2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 패턴의 추락동작만을 포함하지만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다양한 패턴들로 발생되는 실제 추락사고들도 모두 </a:t>
            </a:r>
            <a:r>
              <a:rPr lang="ko-KR" altLang="en-US" sz="18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검출해왔음</a:t>
            </a:r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AI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모델 개발을 위해서도 겉으로 드러나는 데이터 수는 </a:t>
            </a:r>
            <a:r>
              <a:rPr lang="ko-KR" altLang="en-US" sz="18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적어보이지만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실제로는 </a:t>
            </a:r>
            <a:r>
              <a:rPr lang="ko-KR" altLang="en-US" sz="18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쉬프팅</a:t>
            </a: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윈도우를 통해 추출된 시계열 데이터가 사용되므로</a:t>
            </a:r>
            <a: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sz="18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모델 훈련과 평가를 위해서도 충분한 데이터가 사용되었음</a:t>
            </a:r>
            <a:endParaRPr lang="en-US" altLang="ko-KR" sz="18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62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">
            <a:extLst>
              <a:ext uri="{FF2B5EF4-FFF2-40B4-BE49-F238E27FC236}">
                <a16:creationId xmlns:a16="http://schemas.microsoft.com/office/drawing/2014/main" id="{F5CCA8F9-F965-4D44-DB79-AD2FBA87B6DD}"/>
              </a:ext>
            </a:extLst>
          </p:cNvPr>
          <p:cNvGrpSpPr/>
          <p:nvPr/>
        </p:nvGrpSpPr>
        <p:grpSpPr>
          <a:xfrm>
            <a:off x="-1673504" y="-138497"/>
            <a:ext cx="17610335" cy="3233063"/>
            <a:chOff x="-1673504" y="-138497"/>
            <a:chExt cx="17610335" cy="3233063"/>
          </a:xfrm>
        </p:grpSpPr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4D25B49C-7E3E-3819-FA2C-3418999C1788}"/>
                </a:ext>
              </a:extLst>
            </p:cNvPr>
            <p:cNvSpPr/>
            <p:nvPr/>
          </p:nvSpPr>
          <p:spPr>
            <a:xfrm rot="10800000" flipH="1">
              <a:off x="-1673504" y="6241"/>
              <a:ext cx="16829785" cy="3088325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405A9A1C-B0C3-C94B-A920-C092D9F87AD6}"/>
                </a:ext>
              </a:extLst>
            </p:cNvPr>
            <p:cNvSpPr/>
            <p:nvPr/>
          </p:nvSpPr>
          <p:spPr>
            <a:xfrm rot="10800000" flipH="1">
              <a:off x="-892954" y="-138497"/>
              <a:ext cx="16829785" cy="2668100"/>
            </a:xfrm>
            <a:custGeom>
              <a:avLst/>
              <a:gdLst>
                <a:gd name="connsiteX0" fmla="*/ 16770520 w 16770519"/>
                <a:gd name="connsiteY0" fmla="*/ 1626229 h 2668100"/>
                <a:gd name="connsiteX1" fmla="*/ 7624996 w 16770519"/>
                <a:gd name="connsiteY1" fmla="*/ 956142 h 2668100"/>
                <a:gd name="connsiteX2" fmla="*/ 0 w 16770519"/>
                <a:gd name="connsiteY2" fmla="*/ 1291134 h 2668100"/>
                <a:gd name="connsiteX3" fmla="*/ 0 w 16770519"/>
                <a:gd name="connsiteY3" fmla="*/ 2668100 h 2668100"/>
                <a:gd name="connsiteX4" fmla="*/ 16770520 w 16770519"/>
                <a:gd name="connsiteY4" fmla="*/ 2668100 h 2668100"/>
                <a:gd name="connsiteX5" fmla="*/ 16770520 w 16770519"/>
                <a:gd name="connsiteY5" fmla="*/ 1626177 h 266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770519" h="2668100">
                  <a:moveTo>
                    <a:pt x="16770520" y="1626229"/>
                  </a:moveTo>
                  <a:cubicBezTo>
                    <a:pt x="16770520" y="1626229"/>
                    <a:pt x="12414589" y="2770631"/>
                    <a:pt x="7624996" y="956142"/>
                  </a:cubicBezTo>
                  <a:cubicBezTo>
                    <a:pt x="2835404" y="-858398"/>
                    <a:pt x="1103241" y="288570"/>
                    <a:pt x="0" y="1291134"/>
                  </a:cubicBezTo>
                  <a:lnTo>
                    <a:pt x="0" y="2668100"/>
                  </a:lnTo>
                  <a:lnTo>
                    <a:pt x="16770520" y="2668100"/>
                  </a:lnTo>
                  <a:cubicBezTo>
                    <a:pt x="16770520" y="2668100"/>
                    <a:pt x="16770520" y="1626177"/>
                    <a:pt x="16770520" y="1626177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11000"/>
              </a:schemeClr>
            </a:solidFill>
            <a:ln w="4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21" name="그림 20" descr="실내, 헬멧, 머리장식이(가) 표시된 사진&#10;&#10;자동 생성된 설명">
            <a:extLst>
              <a:ext uri="{FF2B5EF4-FFF2-40B4-BE49-F238E27FC236}">
                <a16:creationId xmlns:a16="http://schemas.microsoft.com/office/drawing/2014/main" id="{83991655-C540-732D-42F4-A680EBDB26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810381"/>
            <a:ext cx="12190476" cy="6047619"/>
          </a:xfrm>
          <a:prstGeom prst="rect">
            <a:avLst/>
          </a:prstGeom>
        </p:spPr>
      </p:pic>
      <p:sp>
        <p:nvSpPr>
          <p:cNvPr id="3" name="TextBox 4">
            <a:extLst>
              <a:ext uri="{FF2B5EF4-FFF2-40B4-BE49-F238E27FC236}">
                <a16:creationId xmlns:a16="http://schemas.microsoft.com/office/drawing/2014/main" id="{237AA093-2F56-6351-FBCF-A2956786D0F2}"/>
              </a:ext>
            </a:extLst>
          </p:cNvPr>
          <p:cNvSpPr txBox="1"/>
          <p:nvPr/>
        </p:nvSpPr>
        <p:spPr>
          <a:xfrm>
            <a:off x="2579012" y="2471354"/>
            <a:ext cx="7033978" cy="104644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우리 가족의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안전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을</a:t>
            </a:r>
            <a:r>
              <a:rPr lang="ko-KR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r>
              <a:rPr lang="ko-KR" altLang="en-US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책임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지는</a:t>
            </a:r>
            <a:r>
              <a:rPr lang="ko-KR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 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ExtraBold" panose="02000903000000020004" pitchFamily="50" charset="-127"/>
              <a:ea typeface="Pretendard ExtraBold" panose="02000903000000020004" pitchFamily="50" charset="-127"/>
              <a:cs typeface="Pretendard ExtraBold" panose="02000903000000020004" pitchFamily="50" charset="-127"/>
            </a:endParaRPr>
          </a:p>
          <a:p>
            <a:pPr algn="ctr"/>
            <a:r>
              <a:rPr lang="en-US" altLang="ko-KR" sz="3400" b="1" dirty="0">
                <a:solidFill>
                  <a:srgbClr val="2874E9"/>
                </a:solidFill>
                <a:latin typeface="Pretendard ExtraBold" panose="02000903000000020004" pitchFamily="50" charset="-127"/>
                <a:ea typeface="Pretendard ExtraBold" panose="02000903000000020004" pitchFamily="50" charset="-127"/>
                <a:cs typeface="Pretendard ExtraBold" panose="02000903000000020004" pitchFamily="50" charset="-127"/>
              </a:rPr>
              <a:t>Global Social Impact </a:t>
            </a:r>
            <a:r>
              <a:rPr lang="ko-KR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기업이 되겠습니다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Pretendard Medium" panose="02000503000000020004" pitchFamily="2" charset="-127"/>
                <a:ea typeface="Pretendard Medium" panose="02000503000000020004" pitchFamily="2" charset="-127"/>
                <a:cs typeface="Pretendard Medium" panose="02000503000000020004" pitchFamily="2" charset="-127"/>
              </a:rPr>
              <a:t>.</a:t>
            </a:r>
            <a:endParaRPr lang="en-US" altLang="ko-KR" sz="3200" dirty="0">
              <a:solidFill>
                <a:schemeClr val="tx1">
                  <a:lumMod val="85000"/>
                  <a:lumOff val="15000"/>
                </a:schemeClr>
              </a:solidFill>
              <a:latin typeface="Pretendard Medium" panose="02000503000000020004" pitchFamily="2" charset="-127"/>
              <a:ea typeface="Pretendard Medium" panose="02000503000000020004" pitchFamily="2" charset="-127"/>
              <a:cs typeface="Pretendard Medium" panose="02000503000000020004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D70D5365-B645-FC32-46D7-673F1D96FD48}"/>
              </a:ext>
            </a:extLst>
          </p:cNvPr>
          <p:cNvGrpSpPr/>
          <p:nvPr/>
        </p:nvGrpSpPr>
        <p:grpSpPr>
          <a:xfrm>
            <a:off x="5770683" y="2275000"/>
            <a:ext cx="1602746" cy="92356"/>
            <a:chOff x="3171862" y="2989654"/>
            <a:chExt cx="1602746" cy="92356"/>
          </a:xfrm>
          <a:solidFill>
            <a:srgbClr val="2874E9"/>
          </a:solidFill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2360DC5C-335E-CD39-E4CB-963729E36E2C}"/>
                </a:ext>
              </a:extLst>
            </p:cNvPr>
            <p:cNvSpPr/>
            <p:nvPr/>
          </p:nvSpPr>
          <p:spPr>
            <a:xfrm>
              <a:off x="317186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7D895BA3-C8E0-B1C6-ADD4-C79D6847B79A}"/>
                </a:ext>
              </a:extLst>
            </p:cNvPr>
            <p:cNvSpPr/>
            <p:nvPr/>
          </p:nvSpPr>
          <p:spPr>
            <a:xfrm>
              <a:off x="353254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119DA4FC-B710-39C1-E42C-36B97A0B546B}"/>
                </a:ext>
              </a:extLst>
            </p:cNvPr>
            <p:cNvSpPr/>
            <p:nvPr/>
          </p:nvSpPr>
          <p:spPr>
            <a:xfrm>
              <a:off x="431740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35603D05-8453-73D0-6406-B00B9B6AA771}"/>
                </a:ext>
              </a:extLst>
            </p:cNvPr>
            <p:cNvSpPr/>
            <p:nvPr/>
          </p:nvSpPr>
          <p:spPr>
            <a:xfrm>
              <a:off x="4682252" y="2989654"/>
              <a:ext cx="92356" cy="923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>
                <a:latin typeface="한컴 말랑말랑 Regular" panose="020F0303000000000000" pitchFamily="50" charset="-127"/>
                <a:ea typeface="한컴 말랑말랑 Regular" panose="020F0303000000000000" pitchFamily="50" charset="-127"/>
              </a:endParaRPr>
            </a:p>
          </p:txBody>
        </p:sp>
      </p:grpSp>
      <p:pic>
        <p:nvPicPr>
          <p:cNvPr id="12" name="그림 11">
            <a:extLst>
              <a:ext uri="{FF2B5EF4-FFF2-40B4-BE49-F238E27FC236}">
                <a16:creationId xmlns:a16="http://schemas.microsoft.com/office/drawing/2014/main" id="{92041DB7-78D3-4577-843B-2EB1122427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841" y="4178016"/>
            <a:ext cx="2072790" cy="1253637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57F21497-5F37-E747-B382-0193A2C40F5D}"/>
              </a:ext>
            </a:extLst>
          </p:cNvPr>
          <p:cNvSpPr/>
          <p:nvPr/>
        </p:nvSpPr>
        <p:spPr>
          <a:xfrm>
            <a:off x="9630708" y="6459151"/>
            <a:ext cx="2292935" cy="138499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as of 2024.03 I  </a:t>
            </a:r>
            <a:r>
              <a:rPr lang="ko-KR" altLang="en-US" sz="900" b="1" spc="-30" dirty="0" err="1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세이프웨어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  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ko-KR" altLang="en-US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 </a:t>
            </a:r>
            <a:r>
              <a:rPr lang="en-US" altLang="ko-KR" sz="900" spc="-30" dirty="0">
                <a:solidFill>
                  <a:srgbClr val="2D2D2D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Investor relations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D18908C-76C7-F18D-533E-51A3B0F6BCB3}"/>
              </a:ext>
            </a:extLst>
          </p:cNvPr>
          <p:cNvGrpSpPr/>
          <p:nvPr/>
        </p:nvGrpSpPr>
        <p:grpSpPr>
          <a:xfrm>
            <a:off x="336318" y="0"/>
            <a:ext cx="2170673" cy="827429"/>
            <a:chOff x="336318" y="0"/>
            <a:chExt cx="2170673" cy="827429"/>
          </a:xfrm>
        </p:grpSpPr>
        <p:sp>
          <p:nvSpPr>
            <p:cNvPr id="8" name="사각형: 둥근 위쪽 모서리 28">
              <a:extLst>
                <a:ext uri="{FF2B5EF4-FFF2-40B4-BE49-F238E27FC236}">
                  <a16:creationId xmlns:a16="http://schemas.microsoft.com/office/drawing/2014/main" id="{2CF9F44A-020C-898E-8B6A-C3DA61057F76}"/>
                </a:ext>
              </a:extLst>
            </p:cNvPr>
            <p:cNvSpPr/>
            <p:nvPr/>
          </p:nvSpPr>
          <p:spPr>
            <a:xfrm rot="10800000">
              <a:off x="336318" y="0"/>
              <a:ext cx="2170673" cy="827429"/>
            </a:xfrm>
            <a:prstGeom prst="round2SameRect">
              <a:avLst>
                <a:gd name="adj1" fmla="val 22500"/>
                <a:gd name="adj2" fmla="val 0"/>
              </a:avLst>
            </a:prstGeom>
            <a:solidFill>
              <a:srgbClr val="2874E9"/>
            </a:solidFill>
            <a:ln>
              <a:noFill/>
            </a:ln>
            <a:effectLst>
              <a:outerShdw blurRad="63500" dist="25400" dir="6840000" sx="102000" sy="102000" algn="tl" rotWithShape="0">
                <a:prstClr val="black">
                  <a:alpha val="2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29051" latinLnBrk="0">
                <a:defRPr/>
              </a:pPr>
              <a:endParaRPr lang="ko-KR" altLang="en-US" sz="1829" dirty="0">
                <a:solidFill>
                  <a:prstClr val="white"/>
                </a:solidFill>
                <a:latin typeface="Spoqa Han Sans Neo"/>
                <a:ea typeface="Pretendard Light" panose="02000403000000020004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EBE9D2C-B05B-D12E-38A9-58DA648E437D}"/>
                </a:ext>
              </a:extLst>
            </p:cNvPr>
            <p:cNvSpPr txBox="1"/>
            <p:nvPr/>
          </p:nvSpPr>
          <p:spPr>
            <a:xfrm>
              <a:off x="879934" y="288820"/>
              <a:ext cx="938719" cy="461665"/>
            </a:xfrm>
            <a:prstGeom prst="rect">
              <a:avLst/>
            </a:prstGeom>
            <a:noFill/>
          </p:spPr>
          <p:txBody>
            <a:bodyPr wrap="none" rIns="0" rtlCol="0">
              <a:spAutoFit/>
            </a:bodyPr>
            <a:lstStyle/>
            <a:p>
              <a:pPr>
                <a:defRPr/>
              </a:pPr>
              <a:r>
                <a:rPr lang="en-US" altLang="ko-KR" sz="2400" spc="-50" dirty="0">
                  <a:solidFill>
                    <a:schemeClr val="bg1"/>
                  </a:solidFill>
                  <a:latin typeface="Pretendard SemiBold" panose="02000703000000020004" pitchFamily="2" charset="-127"/>
                  <a:ea typeface="Pretendard SemiBold" panose="02000703000000020004" pitchFamily="2" charset="-127"/>
                  <a:cs typeface="Pretendard SemiBold" panose="02000703000000020004" pitchFamily="2" charset="-127"/>
                </a:rPr>
                <a:t>Vision</a:t>
              </a:r>
              <a:endParaRPr lang="ko-KR" altLang="en-US" sz="2400" spc="-50" dirty="0">
                <a:solidFill>
                  <a:schemeClr val="bg1"/>
                </a:solidFill>
                <a:latin typeface="Pretendard SemiBold" panose="02000703000000020004" pitchFamily="2" charset="-127"/>
                <a:ea typeface="Pretendard SemiBold" panose="02000703000000020004" pitchFamily="2" charset="-127"/>
                <a:cs typeface="Pretendard SemiBold" panose="02000703000000020004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229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-4.07407E-6 L 0 0.03172 " pathEditMode="relative" rAng="0" ptsTypes="AA">
                                      <p:cBhvr>
                                        <p:cTn id="9" dur="75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1551 L -2.5E-6 4.07407E-6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069E3873-0A0D-47CF-A949-FECC044173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689146"/>
              </p:ext>
            </p:extLst>
          </p:nvPr>
        </p:nvGraphicFramePr>
        <p:xfrm>
          <a:off x="801829" y="393200"/>
          <a:ext cx="9214573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3515043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승강기 타고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손대고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 작업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 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앞으로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내려놓기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옆으로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;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어깨로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매트리스로 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160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93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8628178F-0EF8-44C2-812A-9C16FAE19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369683"/>
              </p:ext>
            </p:extLst>
          </p:nvPr>
        </p:nvGraphicFramePr>
        <p:xfrm>
          <a:off x="670564" y="721644"/>
          <a:ext cx="7928697" cy="4688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2138680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568643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뛰어내리기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승강기 타고 오르내리기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타기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삽질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스트레칭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507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비계 오르기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636812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전도동작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2983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913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기절하면서 수직 전도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10172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단차에서 매트리스로 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716093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401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4">
            <a:extLst>
              <a:ext uri="{FF2B5EF4-FFF2-40B4-BE49-F238E27FC236}">
                <a16:creationId xmlns:a16="http://schemas.microsoft.com/office/drawing/2014/main" id="{8628178F-0EF8-44C2-812A-9C16FAE19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319686"/>
              </p:ext>
            </p:extLst>
          </p:nvPr>
        </p:nvGraphicFramePr>
        <p:xfrm>
          <a:off x="670564" y="721644"/>
          <a:ext cx="8019184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1593">
                  <a:extLst>
                    <a:ext uri="{9D8B030D-6E8A-4147-A177-3AD203B41FA5}">
                      <a16:colId xmlns:a16="http://schemas.microsoft.com/office/drawing/2014/main" val="83292858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1312613885"/>
                    </a:ext>
                  </a:extLst>
                </a:gridCol>
                <a:gridCol w="2138680">
                  <a:extLst>
                    <a:ext uri="{9D8B030D-6E8A-4147-A177-3AD203B41FA5}">
                      <a16:colId xmlns:a16="http://schemas.microsoft.com/office/drawing/2014/main" val="3142100746"/>
                    </a:ext>
                  </a:extLst>
                </a:gridCol>
                <a:gridCol w="659130">
                  <a:extLst>
                    <a:ext uri="{9D8B030D-6E8A-4147-A177-3AD203B41FA5}">
                      <a16:colId xmlns:a16="http://schemas.microsoft.com/office/drawing/2014/main" val="2344049489"/>
                    </a:ext>
                  </a:extLst>
                </a:gridCol>
                <a:gridCol w="3250651">
                  <a:extLst>
                    <a:ext uri="{9D8B030D-6E8A-4147-A177-3AD203B41FA5}">
                      <a16:colId xmlns:a16="http://schemas.microsoft.com/office/drawing/2014/main" val="329882130"/>
                    </a:ext>
                  </a:extLst>
                </a:gridCol>
              </a:tblGrid>
              <a:tr h="26163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Name</a:t>
                      </a:r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854144"/>
                  </a:ext>
                </a:extLst>
              </a:tr>
              <a:tr h="158363">
                <a:tc rowSpan="9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일반작업동작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쭈그려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D09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94509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바닥에 주저앉기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D10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들고 빔 위 걷기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편도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674895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계단 오르내리기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삽질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449047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 타기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스트레칭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5803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곡괭이질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비계 오르기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459403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점프 후 착지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230503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제자리 뛰기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535076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D08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 들기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D16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앉았다 일어서기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360197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D17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의자 위에 빠르게 올라갔다 내려오기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03636812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전도동작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LF03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뒤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42983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걸려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옆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LF04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걸어가다 미끄러져 전도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09131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LF05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기절하면서 수직 전도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7101725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추락동작</a:t>
                      </a:r>
                      <a:endParaRPr lang="en-US" altLang="ko-KR" sz="1400" b="1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HF01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23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전방추락 </a:t>
                      </a:r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(0.7m)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HF02</a:t>
                      </a:r>
                      <a:endParaRPr lang="ko-KR" altLang="en-US" sz="14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사다리에서 후방 회전 추락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032320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69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916CA29-857C-48A2-8693-7149A8C16E08}"/>
              </a:ext>
            </a:extLst>
          </p:cNvPr>
          <p:cNvSpPr/>
          <p:nvPr/>
        </p:nvSpPr>
        <p:spPr>
          <a:xfrm>
            <a:off x="3391803" y="3336922"/>
            <a:ext cx="5408394" cy="3273944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30E1C0F-B7EE-4223-B8BF-69ED4C4E05A7}"/>
              </a:ext>
            </a:extLst>
          </p:cNvPr>
          <p:cNvSpPr/>
          <p:nvPr/>
        </p:nvSpPr>
        <p:spPr>
          <a:xfrm>
            <a:off x="3590337" y="3200469"/>
            <a:ext cx="1822010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14B7B91-4CA9-42A2-94D4-B35C41BBFE7A}"/>
              </a:ext>
            </a:extLst>
          </p:cNvPr>
          <p:cNvGrpSpPr/>
          <p:nvPr/>
        </p:nvGrpSpPr>
        <p:grpSpPr>
          <a:xfrm>
            <a:off x="330130" y="3148634"/>
            <a:ext cx="2376001" cy="1222470"/>
            <a:chOff x="330130" y="3148634"/>
            <a:chExt cx="2376001" cy="1222470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84CFA89-7354-4CF3-BBA2-65E011101EC1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93CFD2B-0152-4D3A-B37A-B95251D6C50F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IMU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436BBA3-7D87-4F6A-9FE0-92F30748C16D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가속도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(Ax, Ay, Az)</a:t>
              </a: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각속도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(Gx, Gy, Gz)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7FAE1E-8923-4D77-8728-7B4AFD5E1BF3}"/>
              </a:ext>
            </a:extLst>
          </p:cNvPr>
          <p:cNvSpPr txBox="1"/>
          <p:nvPr/>
        </p:nvSpPr>
        <p:spPr>
          <a:xfrm>
            <a:off x="3633301" y="3854126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특성벡터 연산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6D62-6C6F-488F-8F21-91075A475419}"/>
              </a:ext>
            </a:extLst>
          </p:cNvPr>
          <p:cNvSpPr txBox="1"/>
          <p:nvPr/>
        </p:nvSpPr>
        <p:spPr>
          <a:xfrm>
            <a:off x="6254941" y="3608195"/>
            <a:ext cx="2316193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b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…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95C78297-0A73-4CDF-9B3F-39C7006A60A1}"/>
              </a:ext>
            </a:extLst>
          </p:cNvPr>
          <p:cNvSpPr/>
          <p:nvPr/>
        </p:nvSpPr>
        <p:spPr>
          <a:xfrm>
            <a:off x="4115261" y="446657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79E93-9A97-4FAF-AED0-582BEBE0548C}"/>
              </a:ext>
            </a:extLst>
          </p:cNvPr>
          <p:cNvSpPr txBox="1"/>
          <p:nvPr/>
        </p:nvSpPr>
        <p:spPr>
          <a:xfrm>
            <a:off x="3590337" y="5022191"/>
            <a:ext cx="2014151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산출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0B006-0432-4B6A-B06A-32858C67AEDF}"/>
              </a:ext>
            </a:extLst>
          </p:cNvPr>
          <p:cNvSpPr txBox="1"/>
          <p:nvPr/>
        </p:nvSpPr>
        <p:spPr>
          <a:xfrm>
            <a:off x="6564351" y="5022191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 결정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E0E63894-50A0-4788-A054-E4C6E3363A61}"/>
              </a:ext>
            </a:extLst>
          </p:cNvPr>
          <p:cNvSpPr/>
          <p:nvPr/>
        </p:nvSpPr>
        <p:spPr>
          <a:xfrm rot="16200000">
            <a:off x="5619086" y="3808795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485A0A6-66E3-486E-881B-28CE5BDD1C79}"/>
              </a:ext>
            </a:extLst>
          </p:cNvPr>
          <p:cNvSpPr/>
          <p:nvPr/>
        </p:nvSpPr>
        <p:spPr>
          <a:xfrm>
            <a:off x="7219356" y="4476057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4073F626-4928-41A3-A666-2DB37C46139A}"/>
              </a:ext>
            </a:extLst>
          </p:cNvPr>
          <p:cNvSpPr/>
          <p:nvPr/>
        </p:nvSpPr>
        <p:spPr>
          <a:xfrm rot="19110842">
            <a:off x="4614309" y="547623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화살표: 아래쪽 13">
            <a:extLst>
              <a:ext uri="{FF2B5EF4-FFF2-40B4-BE49-F238E27FC236}">
                <a16:creationId xmlns:a16="http://schemas.microsoft.com/office/drawing/2014/main" id="{462D6707-758C-431D-B9DC-7F98D8451946}"/>
              </a:ext>
            </a:extLst>
          </p:cNvPr>
          <p:cNvSpPr/>
          <p:nvPr/>
        </p:nvSpPr>
        <p:spPr>
          <a:xfrm rot="2515815">
            <a:off x="6808766" y="5476400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BD1E7D-6F3E-4751-8A88-FFDC49D471BB}"/>
              </a:ext>
            </a:extLst>
          </p:cNvPr>
          <p:cNvSpPr txBox="1"/>
          <p:nvPr/>
        </p:nvSpPr>
        <p:spPr>
          <a:xfrm>
            <a:off x="4546146" y="6083060"/>
            <a:ext cx="3646384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917FD35-410B-46A1-82D8-776D4FB56B30}"/>
              </a:ext>
            </a:extLst>
          </p:cNvPr>
          <p:cNvGrpSpPr/>
          <p:nvPr/>
        </p:nvGrpSpPr>
        <p:grpSpPr>
          <a:xfrm>
            <a:off x="9485869" y="3148634"/>
            <a:ext cx="2376001" cy="1222470"/>
            <a:chOff x="330130" y="3148634"/>
            <a:chExt cx="2376001" cy="1222470"/>
          </a:xfrm>
        </p:grpSpPr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E0AB9DE8-EE7F-425B-8A0F-E706E92EA62E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27877AFB-D15D-44B2-8994-F8740D9BD12C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err="1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기구부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C07B7CE-DBFF-465C-B353-FA684362C160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 격발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에어백 팽창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4C4166CF-CD7F-4629-BFCE-1C4C2EE44D01}"/>
              </a:ext>
            </a:extLst>
          </p:cNvPr>
          <p:cNvSpPr/>
          <p:nvPr/>
        </p:nvSpPr>
        <p:spPr>
          <a:xfrm>
            <a:off x="2842054" y="3608195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C0D60C"/>
              </a:gs>
              <a:gs pos="100000">
                <a:srgbClr val="448AD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DC2731B-9B2B-45B8-8B82-871669C6F74D}"/>
              </a:ext>
            </a:extLst>
          </p:cNvPr>
          <p:cNvSpPr/>
          <p:nvPr/>
        </p:nvSpPr>
        <p:spPr>
          <a:xfrm>
            <a:off x="8893206" y="3604469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448AD7"/>
              </a:gs>
              <a:gs pos="100000">
                <a:srgbClr val="FF7C8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2A04C008-6806-4EAB-953C-245EA6C1D757}"/>
              </a:ext>
            </a:extLst>
          </p:cNvPr>
          <p:cNvGrpSpPr/>
          <p:nvPr/>
        </p:nvGrpSpPr>
        <p:grpSpPr>
          <a:xfrm>
            <a:off x="100412" y="-566045"/>
            <a:ext cx="11705393" cy="3367148"/>
            <a:chOff x="353967" y="3154881"/>
            <a:chExt cx="11705393" cy="336714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0D6EDDE6-30C3-4DC2-903A-E7E71561726F}"/>
                </a:ext>
              </a:extLst>
            </p:cNvPr>
            <p:cNvSpPr/>
            <p:nvPr/>
          </p:nvSpPr>
          <p:spPr>
            <a:xfrm>
              <a:off x="353967" y="3291334"/>
              <a:ext cx="3724581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E566893-0716-46DF-BC90-75A50D5CF1D4}"/>
                </a:ext>
              </a:extLst>
            </p:cNvPr>
            <p:cNvSpPr/>
            <p:nvPr/>
          </p:nvSpPr>
          <p:spPr>
            <a:xfrm>
              <a:off x="490716" y="3154881"/>
              <a:ext cx="1832346" cy="377028"/>
            </a:xfrm>
            <a:prstGeom prst="roundRect">
              <a:avLst/>
            </a:prstGeom>
            <a:solidFill>
              <a:srgbClr val="C0D60C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Data cleansing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3D11914-7391-40B3-94C5-E8182207D476}"/>
                </a:ext>
              </a:extLst>
            </p:cNvPr>
            <p:cNvSpPr txBox="1"/>
            <p:nvPr/>
          </p:nvSpPr>
          <p:spPr>
            <a:xfrm>
              <a:off x="490716" y="3808537"/>
              <a:ext cx="3451083" cy="2031325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EDA(Exploratory Data Analysis)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결측값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또는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이상값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후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오류 수정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잘못 된 데이터 제거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F542B40-60B5-429B-935E-F6CB63365603}"/>
                </a:ext>
              </a:extLst>
            </p:cNvPr>
            <p:cNvSpPr/>
            <p:nvPr/>
          </p:nvSpPr>
          <p:spPr>
            <a:xfrm>
              <a:off x="4485241" y="3291334"/>
              <a:ext cx="3583713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47ACE027-A0A0-4F4D-B555-59B49DB9A10C}"/>
                </a:ext>
              </a:extLst>
            </p:cNvPr>
            <p:cNvSpPr/>
            <p:nvPr/>
          </p:nvSpPr>
          <p:spPr>
            <a:xfrm>
              <a:off x="4621990" y="3154881"/>
              <a:ext cx="1832346" cy="377028"/>
            </a:xfrm>
            <a:prstGeom prst="roundRect">
              <a:avLst/>
            </a:prstGeom>
            <a:solidFill>
              <a:srgbClr val="448AD7"/>
            </a:solidFill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Preprocessing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3D4D5AC-6CD8-41CD-B6F3-24BEDC5CA052}"/>
                </a:ext>
              </a:extLst>
            </p:cNvPr>
            <p:cNvSpPr txBox="1"/>
            <p:nvPr/>
          </p:nvSpPr>
          <p:spPr>
            <a:xfrm>
              <a:off x="4621990" y="3808537"/>
              <a:ext cx="3255717" cy="2585323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추락 구간 정의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(onset &amp; offset)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훈련데이터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평가데이터 분할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= 37:7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쉬프팅 윈도우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(len=25,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step=1)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특성벡터 추출</a:t>
              </a:r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One-hot encoding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342FA7-56B3-44DB-8F5B-EB978051CD68}"/>
                </a:ext>
              </a:extLst>
            </p:cNvPr>
            <p:cNvSpPr/>
            <p:nvPr/>
          </p:nvSpPr>
          <p:spPr>
            <a:xfrm>
              <a:off x="8475647" y="3291335"/>
              <a:ext cx="3583713" cy="310252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B101763-ABFC-4CD6-B6E1-EEFEC12F7A05}"/>
                </a:ext>
              </a:extLst>
            </p:cNvPr>
            <p:cNvSpPr/>
            <p:nvPr/>
          </p:nvSpPr>
          <p:spPr>
            <a:xfrm>
              <a:off x="8612396" y="3154881"/>
              <a:ext cx="183234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Training/Test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F5E6A5-0169-4819-8823-3C4DC425339E}"/>
                </a:ext>
              </a:extLst>
            </p:cNvPr>
            <p:cNvSpPr txBox="1"/>
            <p:nvPr/>
          </p:nvSpPr>
          <p:spPr>
            <a:xfrm>
              <a:off x="8612396" y="3808537"/>
              <a:ext cx="3255717" cy="2308324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딥러닝 모델 구현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제한된 리소스에서 돌릴 수 있는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모델 구조 고안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최적화</a:t>
              </a:r>
              <a:b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feature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vector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selection</a:t>
              </a: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hyper parameter</a:t>
              </a:r>
            </a:p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window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length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6" name="화살표: 오른쪽 55">
              <a:extLst>
                <a:ext uri="{FF2B5EF4-FFF2-40B4-BE49-F238E27FC236}">
                  <a16:creationId xmlns:a16="http://schemas.microsoft.com/office/drawing/2014/main" id="{F681C098-8304-406D-A899-8AF7E30478DC}"/>
                </a:ext>
              </a:extLst>
            </p:cNvPr>
            <p:cNvSpPr/>
            <p:nvPr/>
          </p:nvSpPr>
          <p:spPr>
            <a:xfrm>
              <a:off x="3859077" y="4620323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C0D60C"/>
                </a:gs>
                <a:gs pos="100000">
                  <a:srgbClr val="448AD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화살표: 오른쪽 56">
              <a:extLst>
                <a:ext uri="{FF2B5EF4-FFF2-40B4-BE49-F238E27FC236}">
                  <a16:creationId xmlns:a16="http://schemas.microsoft.com/office/drawing/2014/main" id="{52D15C33-3030-4194-80F3-E48145837423}"/>
                </a:ext>
              </a:extLst>
            </p:cNvPr>
            <p:cNvSpPr/>
            <p:nvPr/>
          </p:nvSpPr>
          <p:spPr>
            <a:xfrm>
              <a:off x="7931734" y="4620322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448AD7"/>
                </a:gs>
                <a:gs pos="100000">
                  <a:srgbClr val="FF7C8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94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916CA29-857C-48A2-8693-7149A8C16E08}"/>
              </a:ext>
            </a:extLst>
          </p:cNvPr>
          <p:cNvSpPr/>
          <p:nvPr/>
        </p:nvSpPr>
        <p:spPr>
          <a:xfrm>
            <a:off x="3391803" y="3336922"/>
            <a:ext cx="5408394" cy="3273944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C30E1C0F-B7EE-4223-B8BF-69ED4C4E05A7}"/>
              </a:ext>
            </a:extLst>
          </p:cNvPr>
          <p:cNvSpPr/>
          <p:nvPr/>
        </p:nvSpPr>
        <p:spPr>
          <a:xfrm>
            <a:off x="3590337" y="3200469"/>
            <a:ext cx="1822010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임계값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14B7B91-4CA9-42A2-94D4-B35C41BBFE7A}"/>
              </a:ext>
            </a:extLst>
          </p:cNvPr>
          <p:cNvGrpSpPr/>
          <p:nvPr/>
        </p:nvGrpSpPr>
        <p:grpSpPr>
          <a:xfrm>
            <a:off x="330130" y="3148634"/>
            <a:ext cx="2376001" cy="1222470"/>
            <a:chOff x="330130" y="3148634"/>
            <a:chExt cx="2376001" cy="1222470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id="{884CFA89-7354-4CF3-BBA2-65E011101EC1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93CFD2B-0152-4D3A-B37A-B95251D6C50F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chemeClr val="accent2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IMU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436BBA3-7D87-4F6A-9FE0-92F30748C16D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가속도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(Ax, Ay, Az)</a:t>
              </a:r>
            </a:p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3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각속도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(Gx, Gy, Gz)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7FAE1E-8923-4D77-8728-7B4AFD5E1BF3}"/>
              </a:ext>
            </a:extLst>
          </p:cNvPr>
          <p:cNvSpPr txBox="1"/>
          <p:nvPr/>
        </p:nvSpPr>
        <p:spPr>
          <a:xfrm>
            <a:off x="3633301" y="3854126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특성벡터 연산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EF6D62-6C6F-488F-8F21-91075A475419}"/>
              </a:ext>
            </a:extLst>
          </p:cNvPr>
          <p:cNvSpPr txBox="1"/>
          <p:nvPr/>
        </p:nvSpPr>
        <p:spPr>
          <a:xfrm>
            <a:off x="6254941" y="3608195"/>
            <a:ext cx="2316193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전 점프 여부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도중 회전 발생 여부</a:t>
            </a:r>
            <a:b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…</a:t>
            </a:r>
            <a:r>
              <a: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</a:t>
            </a:r>
          </a:p>
        </p:txBody>
      </p: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95C78297-0A73-4CDF-9B3F-39C7006A60A1}"/>
              </a:ext>
            </a:extLst>
          </p:cNvPr>
          <p:cNvSpPr/>
          <p:nvPr/>
        </p:nvSpPr>
        <p:spPr>
          <a:xfrm>
            <a:off x="4115261" y="446657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79E93-9A97-4FAF-AED0-582BEBE0548C}"/>
              </a:ext>
            </a:extLst>
          </p:cNvPr>
          <p:cNvSpPr txBox="1"/>
          <p:nvPr/>
        </p:nvSpPr>
        <p:spPr>
          <a:xfrm>
            <a:off x="3590337" y="5022191"/>
            <a:ext cx="2014151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산출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0B006-0432-4B6A-B06A-32858C67AEDF}"/>
              </a:ext>
            </a:extLst>
          </p:cNvPr>
          <p:cNvSpPr txBox="1"/>
          <p:nvPr/>
        </p:nvSpPr>
        <p:spPr>
          <a:xfrm>
            <a:off x="6564351" y="5022191"/>
            <a:ext cx="1779046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 결정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화살표: 아래쪽 10">
            <a:extLst>
              <a:ext uri="{FF2B5EF4-FFF2-40B4-BE49-F238E27FC236}">
                <a16:creationId xmlns:a16="http://schemas.microsoft.com/office/drawing/2014/main" id="{E0E63894-50A0-4788-A054-E4C6E3363A61}"/>
              </a:ext>
            </a:extLst>
          </p:cNvPr>
          <p:cNvSpPr/>
          <p:nvPr/>
        </p:nvSpPr>
        <p:spPr>
          <a:xfrm rot="16200000">
            <a:off x="5619086" y="3808795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2" name="화살표: 아래쪽 11">
            <a:extLst>
              <a:ext uri="{FF2B5EF4-FFF2-40B4-BE49-F238E27FC236}">
                <a16:creationId xmlns:a16="http://schemas.microsoft.com/office/drawing/2014/main" id="{0485A0A6-66E3-486E-881B-28CE5BDD1C79}"/>
              </a:ext>
            </a:extLst>
          </p:cNvPr>
          <p:cNvSpPr/>
          <p:nvPr/>
        </p:nvSpPr>
        <p:spPr>
          <a:xfrm>
            <a:off x="7219356" y="4476057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3" name="화살표: 아래쪽 12">
            <a:extLst>
              <a:ext uri="{FF2B5EF4-FFF2-40B4-BE49-F238E27FC236}">
                <a16:creationId xmlns:a16="http://schemas.microsoft.com/office/drawing/2014/main" id="{4073F626-4928-41A3-A666-2DB37C46139A}"/>
              </a:ext>
            </a:extLst>
          </p:cNvPr>
          <p:cNvSpPr/>
          <p:nvPr/>
        </p:nvSpPr>
        <p:spPr>
          <a:xfrm rot="19110842">
            <a:off x="4614309" y="5476232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4" name="화살표: 아래쪽 13">
            <a:extLst>
              <a:ext uri="{FF2B5EF4-FFF2-40B4-BE49-F238E27FC236}">
                <a16:creationId xmlns:a16="http://schemas.microsoft.com/office/drawing/2014/main" id="{462D6707-758C-431D-B9DC-7F98D8451946}"/>
              </a:ext>
            </a:extLst>
          </p:cNvPr>
          <p:cNvSpPr/>
          <p:nvPr/>
        </p:nvSpPr>
        <p:spPr>
          <a:xfrm rot="2515815">
            <a:off x="6808766" y="5476400"/>
            <a:ext cx="284205" cy="383840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BD1E7D-6F3E-4751-8A88-FFDC49D471BB}"/>
              </a:ext>
            </a:extLst>
          </p:cNvPr>
          <p:cNvSpPr txBox="1"/>
          <p:nvPr/>
        </p:nvSpPr>
        <p:spPr>
          <a:xfrm>
            <a:off x="4546146" y="6083060"/>
            <a:ext cx="3646384" cy="369332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if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 지속 시간 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가변 임계값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):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917FD35-410B-46A1-82D8-776D4FB56B30}"/>
              </a:ext>
            </a:extLst>
          </p:cNvPr>
          <p:cNvGrpSpPr/>
          <p:nvPr/>
        </p:nvGrpSpPr>
        <p:grpSpPr>
          <a:xfrm>
            <a:off x="9485869" y="3148634"/>
            <a:ext cx="2376001" cy="1222470"/>
            <a:chOff x="330130" y="3148634"/>
            <a:chExt cx="2376001" cy="1222470"/>
          </a:xfrm>
        </p:grpSpPr>
        <p:sp>
          <p:nvSpPr>
            <p:cNvPr id="19" name="사각형: 둥근 모서리 18">
              <a:extLst>
                <a:ext uri="{FF2B5EF4-FFF2-40B4-BE49-F238E27FC236}">
                  <a16:creationId xmlns:a16="http://schemas.microsoft.com/office/drawing/2014/main" id="{E0AB9DE8-EE7F-425B-8A0F-E706E92EA62E}"/>
                </a:ext>
              </a:extLst>
            </p:cNvPr>
            <p:cNvSpPr/>
            <p:nvPr/>
          </p:nvSpPr>
          <p:spPr>
            <a:xfrm>
              <a:off x="330130" y="3337148"/>
              <a:ext cx="2376001" cy="103395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27877AFB-D15D-44B2-8994-F8740D9BD12C}"/>
                </a:ext>
              </a:extLst>
            </p:cNvPr>
            <p:cNvSpPr/>
            <p:nvPr/>
          </p:nvSpPr>
          <p:spPr>
            <a:xfrm>
              <a:off x="330130" y="3148634"/>
              <a:ext cx="133476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C07B7CE-DBFF-465C-B353-FA684362C160}"/>
                </a:ext>
              </a:extLst>
            </p:cNvPr>
            <p:cNvSpPr txBox="1"/>
            <p:nvPr/>
          </p:nvSpPr>
          <p:spPr>
            <a:xfrm>
              <a:off x="330130" y="3608195"/>
              <a:ext cx="2376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인플레이터 격발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에어백 팽창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</p:grp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4C4166CF-CD7F-4629-BFCE-1C4C2EE44D01}"/>
              </a:ext>
            </a:extLst>
          </p:cNvPr>
          <p:cNvSpPr/>
          <p:nvPr/>
        </p:nvSpPr>
        <p:spPr>
          <a:xfrm>
            <a:off x="2842054" y="3608195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C0D60C"/>
              </a:gs>
              <a:gs pos="100000">
                <a:srgbClr val="448AD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DC2731B-9B2B-45B8-8B82-871669C6F74D}"/>
              </a:ext>
            </a:extLst>
          </p:cNvPr>
          <p:cNvSpPr/>
          <p:nvPr/>
        </p:nvSpPr>
        <p:spPr>
          <a:xfrm>
            <a:off x="8893206" y="3604469"/>
            <a:ext cx="489415" cy="407751"/>
          </a:xfrm>
          <a:prstGeom prst="rightArrow">
            <a:avLst/>
          </a:prstGeom>
          <a:gradFill flip="none" rotWithShape="1">
            <a:gsLst>
              <a:gs pos="0">
                <a:srgbClr val="448AD7"/>
              </a:gs>
              <a:gs pos="100000">
                <a:srgbClr val="FF7C8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2A04C008-6806-4EAB-953C-245EA6C1D757}"/>
              </a:ext>
            </a:extLst>
          </p:cNvPr>
          <p:cNvGrpSpPr/>
          <p:nvPr/>
        </p:nvGrpSpPr>
        <p:grpSpPr>
          <a:xfrm>
            <a:off x="100412" y="-566045"/>
            <a:ext cx="11705393" cy="3367148"/>
            <a:chOff x="353967" y="3154881"/>
            <a:chExt cx="11705393" cy="336714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0D6EDDE6-30C3-4DC2-903A-E7E71561726F}"/>
                </a:ext>
              </a:extLst>
            </p:cNvPr>
            <p:cNvSpPr/>
            <p:nvPr/>
          </p:nvSpPr>
          <p:spPr>
            <a:xfrm>
              <a:off x="353967" y="3291334"/>
              <a:ext cx="3724581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7E566893-0716-46DF-BC90-75A50D5CF1D4}"/>
                </a:ext>
              </a:extLst>
            </p:cNvPr>
            <p:cNvSpPr/>
            <p:nvPr/>
          </p:nvSpPr>
          <p:spPr>
            <a:xfrm>
              <a:off x="490716" y="3154881"/>
              <a:ext cx="1832346" cy="377028"/>
            </a:xfrm>
            <a:prstGeom prst="roundRect">
              <a:avLst/>
            </a:prstGeom>
            <a:solidFill>
              <a:srgbClr val="C0D60C"/>
            </a:solidFill>
            <a:ln>
              <a:solidFill>
                <a:srgbClr val="C0D60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Data cleansing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E3D11914-7391-40B3-94C5-E8182207D476}"/>
                </a:ext>
              </a:extLst>
            </p:cNvPr>
            <p:cNvSpPr txBox="1"/>
            <p:nvPr/>
          </p:nvSpPr>
          <p:spPr>
            <a:xfrm>
              <a:off x="490716" y="3808537"/>
              <a:ext cx="3451083" cy="2031325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EDA(Exploratory Data Analysis)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결측값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또는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이상값 처리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제외 후 보간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오류 수정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축 잘못 된 데이터 제거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8F542B40-60B5-429B-935E-F6CB63365603}"/>
                </a:ext>
              </a:extLst>
            </p:cNvPr>
            <p:cNvSpPr/>
            <p:nvPr/>
          </p:nvSpPr>
          <p:spPr>
            <a:xfrm>
              <a:off x="4485241" y="3291334"/>
              <a:ext cx="3583713" cy="3230695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47ACE027-A0A0-4F4D-B555-59B49DB9A10C}"/>
                </a:ext>
              </a:extLst>
            </p:cNvPr>
            <p:cNvSpPr/>
            <p:nvPr/>
          </p:nvSpPr>
          <p:spPr>
            <a:xfrm>
              <a:off x="4621990" y="3154881"/>
              <a:ext cx="1832346" cy="377028"/>
            </a:xfrm>
            <a:prstGeom prst="roundRect">
              <a:avLst/>
            </a:prstGeom>
            <a:solidFill>
              <a:srgbClr val="448AD7"/>
            </a:solidFill>
            <a:ln>
              <a:solidFill>
                <a:srgbClr val="448AD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Preprocessing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33D4D5AC-6CD8-41CD-B6F3-24BEDC5CA052}"/>
                </a:ext>
              </a:extLst>
            </p:cNvPr>
            <p:cNvSpPr txBox="1"/>
            <p:nvPr/>
          </p:nvSpPr>
          <p:spPr>
            <a:xfrm>
              <a:off x="4621990" y="3808537"/>
              <a:ext cx="3255717" cy="2585323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추락 구간 정의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(onset &amp; offset)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훈련데이터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평가데이터 분할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= 37:7</a:t>
              </a: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쉬프팅 윈도우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(len=25,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step=1)</a:t>
              </a: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특성벡터 추출</a:t>
              </a:r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One-hot encoding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342FA7-56B3-44DB-8F5B-EB978051CD68}"/>
                </a:ext>
              </a:extLst>
            </p:cNvPr>
            <p:cNvSpPr/>
            <p:nvPr/>
          </p:nvSpPr>
          <p:spPr>
            <a:xfrm>
              <a:off x="8475647" y="3291335"/>
              <a:ext cx="3583713" cy="3102526"/>
            </a:xfrm>
            <a:prstGeom prst="roundRect">
              <a:avLst>
                <a:gd name="adj" fmla="val 4399"/>
              </a:avLst>
            </a:prstGeom>
            <a:noFill/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CB101763-ABFC-4CD6-B6E1-EEFEC12F7A05}"/>
                </a:ext>
              </a:extLst>
            </p:cNvPr>
            <p:cNvSpPr/>
            <p:nvPr/>
          </p:nvSpPr>
          <p:spPr>
            <a:xfrm>
              <a:off x="8612396" y="3154881"/>
              <a:ext cx="1832346" cy="377028"/>
            </a:xfrm>
            <a:prstGeom prst="roundRect">
              <a:avLst/>
            </a:prstGeom>
            <a:solidFill>
              <a:srgbClr val="FF7C80"/>
            </a:solidFill>
            <a:ln>
              <a:solidFill>
                <a:srgbClr val="FF7C8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Training/Test</a:t>
              </a:r>
              <a:endPara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F5E6A5-0169-4819-8823-3C4DC425339E}"/>
                </a:ext>
              </a:extLst>
            </p:cNvPr>
            <p:cNvSpPr txBox="1"/>
            <p:nvPr/>
          </p:nvSpPr>
          <p:spPr>
            <a:xfrm>
              <a:off x="8612396" y="3808537"/>
              <a:ext cx="3255717" cy="2308324"/>
            </a:xfrm>
            <a:prstGeom prst="rect">
              <a:avLst/>
            </a:prstGeom>
            <a:noFill/>
            <a:ln w="19050" cap="rnd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딥러닝 모델 구현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제한된 리소스에서 돌릴 수 있는</a:t>
              </a:r>
              <a:b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  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모델 구조 고안</a:t>
              </a:r>
              <a:endParaRPr lang="en-US" altLang="ko-KR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endPara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최적화</a:t>
              </a:r>
              <a:b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</a:b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feature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vector</a:t>
              </a:r>
              <a:r>
                <a:rPr lang="ko-KR" altLang="en-US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selection</a:t>
              </a:r>
            </a:p>
            <a:p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hyper parameter</a:t>
              </a:r>
            </a:p>
            <a:p>
              <a:r>
                <a:rPr lang="en-US" altLang="ko-KR" dirty="0">
                  <a:solidFill>
                    <a:schemeClr val="tx1"/>
                  </a:solidFill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- window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length</a:t>
              </a:r>
              <a:endParaRPr lang="ko-KR" altLang="en-US" dirty="0">
                <a:solidFill>
                  <a:schemeClr val="tx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56" name="화살표: 오른쪽 55">
              <a:extLst>
                <a:ext uri="{FF2B5EF4-FFF2-40B4-BE49-F238E27FC236}">
                  <a16:creationId xmlns:a16="http://schemas.microsoft.com/office/drawing/2014/main" id="{F681C098-8304-406D-A899-8AF7E30478DC}"/>
                </a:ext>
              </a:extLst>
            </p:cNvPr>
            <p:cNvSpPr/>
            <p:nvPr/>
          </p:nvSpPr>
          <p:spPr>
            <a:xfrm>
              <a:off x="3859077" y="4620323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C0D60C"/>
                </a:gs>
                <a:gs pos="100000">
                  <a:srgbClr val="448AD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  <p:sp>
          <p:nvSpPr>
            <p:cNvPr id="57" name="화살표: 오른쪽 56">
              <a:extLst>
                <a:ext uri="{FF2B5EF4-FFF2-40B4-BE49-F238E27FC236}">
                  <a16:creationId xmlns:a16="http://schemas.microsoft.com/office/drawing/2014/main" id="{52D15C33-3030-4194-80F3-E48145837423}"/>
                </a:ext>
              </a:extLst>
            </p:cNvPr>
            <p:cNvSpPr/>
            <p:nvPr/>
          </p:nvSpPr>
          <p:spPr>
            <a:xfrm>
              <a:off x="7931734" y="4620322"/>
              <a:ext cx="489415" cy="407751"/>
            </a:xfrm>
            <a:prstGeom prst="rightArrow">
              <a:avLst/>
            </a:prstGeom>
            <a:gradFill flip="none" rotWithShape="1">
              <a:gsLst>
                <a:gs pos="0">
                  <a:srgbClr val="448AD7"/>
                </a:gs>
                <a:gs pos="100000">
                  <a:srgbClr val="FF7C8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한컴 말랑말랑 Regular" panose="020F0303000000000000" pitchFamily="50" charset="-127"/>
              </a:endParaRPr>
            </a:p>
          </p:txBody>
        </p:sp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A35387E-1516-4D60-A558-E9AB8FCF1F79}"/>
              </a:ext>
            </a:extLst>
          </p:cNvPr>
          <p:cNvSpPr/>
          <p:nvPr/>
        </p:nvSpPr>
        <p:spPr>
          <a:xfrm>
            <a:off x="9485869" y="4877673"/>
            <a:ext cx="2376000" cy="1205387"/>
          </a:xfrm>
          <a:prstGeom prst="roundRect">
            <a:avLst>
              <a:gd name="adj" fmla="val 4399"/>
            </a:avLst>
          </a:prstGeom>
          <a:noFill/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F118B8DB-C0F3-4F33-A451-E1412532D49D}"/>
              </a:ext>
            </a:extLst>
          </p:cNvPr>
          <p:cNvSpPr/>
          <p:nvPr/>
        </p:nvSpPr>
        <p:spPr>
          <a:xfrm>
            <a:off x="9558791" y="4689159"/>
            <a:ext cx="1604496" cy="377028"/>
          </a:xfrm>
          <a:prstGeom prst="roundRect">
            <a:avLst/>
          </a:prstGeom>
          <a:solidFill>
            <a:srgbClr val="448AD7"/>
          </a:solidFill>
          <a:ln>
            <a:solidFill>
              <a:srgbClr val="448A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딥러닝 알고리즘</a:t>
            </a:r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45EE5E9-9DE1-4BA9-8FDA-8594EF38367A}"/>
              </a:ext>
            </a:extLst>
          </p:cNvPr>
          <p:cNvSpPr txBox="1"/>
          <p:nvPr/>
        </p:nvSpPr>
        <p:spPr>
          <a:xfrm>
            <a:off x="9568342" y="5111091"/>
            <a:ext cx="2046216" cy="923330"/>
          </a:xfrm>
          <a:prstGeom prst="rect">
            <a:avLst/>
          </a:prstGeom>
          <a:noFill/>
          <a:ln w="19050" cap="rnd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뛰어내리는 상태인지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b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</a:b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추락하는 상태인지에 대한 판단결과</a:t>
            </a:r>
            <a:endParaRPr lang="ko-KR" altLang="en-US" dirty="0">
              <a:solidFill>
                <a:schemeClr val="tx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39" name="화살표: 아래쪽 38">
            <a:extLst>
              <a:ext uri="{FF2B5EF4-FFF2-40B4-BE49-F238E27FC236}">
                <a16:creationId xmlns:a16="http://schemas.microsoft.com/office/drawing/2014/main" id="{ECB6AD7A-F74B-4DDB-AE31-2121F9DE7281}"/>
              </a:ext>
            </a:extLst>
          </p:cNvPr>
          <p:cNvSpPr/>
          <p:nvPr/>
        </p:nvSpPr>
        <p:spPr>
          <a:xfrm rot="5400000">
            <a:off x="8705854" y="4821180"/>
            <a:ext cx="281694" cy="825067"/>
          </a:xfrm>
          <a:prstGeom prst="downArrow">
            <a:avLst/>
          </a:prstGeom>
          <a:solidFill>
            <a:srgbClr val="448AD7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681B94CF-2333-4C5F-8EAC-B91CD174831E}"/>
              </a:ext>
            </a:extLst>
          </p:cNvPr>
          <p:cNvSpPr/>
          <p:nvPr/>
        </p:nvSpPr>
        <p:spPr>
          <a:xfrm>
            <a:off x="8222092" y="4531525"/>
            <a:ext cx="3903206" cy="1752776"/>
          </a:xfrm>
          <a:prstGeom prst="roundRect">
            <a:avLst>
              <a:gd name="adj" fmla="val 820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한컴 말랑말랑 Regular" panose="020F03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938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3973</TotalTime>
  <Words>1439</Words>
  <Application>Microsoft Office PowerPoint</Application>
  <PresentationFormat>와이드스크린</PresentationFormat>
  <Paragraphs>318</Paragraphs>
  <Slides>18</Slides>
  <Notes>9</Notes>
  <HiddenSlides>5</HiddenSlides>
  <MMClips>0</MMClips>
  <ScaleCrop>false</ScaleCrop>
  <HeadingPairs>
    <vt:vector size="6" baseType="variant">
      <vt:variant>
        <vt:lpstr>사용한 글꼴</vt:lpstr>
      </vt:variant>
      <vt:variant>
        <vt:i4>16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35" baseType="lpstr">
      <vt:lpstr>Noto Sans KR Medium</vt:lpstr>
      <vt:lpstr>Roboto</vt:lpstr>
      <vt:lpstr>Pretendard ExtraBold</vt:lpstr>
      <vt:lpstr>Pretendard</vt:lpstr>
      <vt:lpstr>Roboto Medium</vt:lpstr>
      <vt:lpstr>Roboto Light</vt:lpstr>
      <vt:lpstr>한컴 말랑말랑 Regular</vt:lpstr>
      <vt:lpstr>Arial</vt:lpstr>
      <vt:lpstr>Roboto Black</vt:lpstr>
      <vt:lpstr>Times New Roman</vt:lpstr>
      <vt:lpstr>Pretendard Medium</vt:lpstr>
      <vt:lpstr>배달의민족 주아</vt:lpstr>
      <vt:lpstr>Pretendard SemiBold</vt:lpstr>
      <vt:lpstr>맑은 고딕</vt:lpstr>
      <vt:lpstr>Spoqa Han Sans Neo</vt:lpstr>
      <vt:lpstr>Calibri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 daniel</dc:creator>
  <cp:lastModifiedBy>Bummo Koo</cp:lastModifiedBy>
  <cp:revision>205</cp:revision>
  <dcterms:created xsi:type="dcterms:W3CDTF">2021-03-22T14:57:48Z</dcterms:created>
  <dcterms:modified xsi:type="dcterms:W3CDTF">2025-02-05T05:15:53Z</dcterms:modified>
</cp:coreProperties>
</file>